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2"/>
  </p:notesMasterIdLst>
  <p:sldIdLst>
    <p:sldId id="256" r:id="rId2"/>
    <p:sldId id="302" r:id="rId3"/>
    <p:sldId id="303" r:id="rId4"/>
    <p:sldId id="306" r:id="rId5"/>
    <p:sldId id="261" r:id="rId6"/>
    <p:sldId id="259" r:id="rId7"/>
    <p:sldId id="260" r:id="rId8"/>
    <p:sldId id="270" r:id="rId9"/>
    <p:sldId id="275" r:id="rId10"/>
    <p:sldId id="272" r:id="rId11"/>
    <p:sldId id="257" r:id="rId12"/>
    <p:sldId id="273" r:id="rId13"/>
    <p:sldId id="274" r:id="rId14"/>
    <p:sldId id="276" r:id="rId15"/>
    <p:sldId id="278" r:id="rId16"/>
    <p:sldId id="280" r:id="rId17"/>
    <p:sldId id="281" r:id="rId18"/>
    <p:sldId id="284" r:id="rId19"/>
    <p:sldId id="286" r:id="rId20"/>
    <p:sldId id="287" r:id="rId21"/>
    <p:sldId id="288" r:id="rId22"/>
    <p:sldId id="262" r:id="rId23"/>
    <p:sldId id="269" r:id="rId24"/>
    <p:sldId id="267" r:id="rId25"/>
    <p:sldId id="290" r:id="rId26"/>
    <p:sldId id="291" r:id="rId27"/>
    <p:sldId id="307" r:id="rId28"/>
    <p:sldId id="308" r:id="rId29"/>
    <p:sldId id="309" r:id="rId30"/>
    <p:sldId id="292" r:id="rId31"/>
    <p:sldId id="293" r:id="rId32"/>
    <p:sldId id="294" r:id="rId33"/>
    <p:sldId id="264" r:id="rId34"/>
    <p:sldId id="265" r:id="rId35"/>
    <p:sldId id="266" r:id="rId36"/>
    <p:sldId id="295" r:id="rId37"/>
    <p:sldId id="296" r:id="rId38"/>
    <p:sldId id="299" r:id="rId39"/>
    <p:sldId id="282" r:id="rId40"/>
    <p:sldId id="283" r:id="rId41"/>
    <p:sldId id="279" r:id="rId42"/>
    <p:sldId id="271" r:id="rId43"/>
    <p:sldId id="300" r:id="rId44"/>
    <p:sldId id="285" r:id="rId45"/>
    <p:sldId id="268" r:id="rId46"/>
    <p:sldId id="297" r:id="rId47"/>
    <p:sldId id="258" r:id="rId48"/>
    <p:sldId id="301" r:id="rId49"/>
    <p:sldId id="263" r:id="rId50"/>
    <p:sldId id="289" r:id="rId5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313" autoAdjust="0"/>
  </p:normalViewPr>
  <p:slideViewPr>
    <p:cSldViewPr snapToGrid="0">
      <p:cViewPr varScale="1">
        <p:scale>
          <a:sx n="52" d="100"/>
          <a:sy n="52" d="100"/>
        </p:scale>
        <p:origin x="161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31C50-D143-45E7-B9AD-DEB7A5D7D74C}" type="datetimeFigureOut">
              <a:rPr lang="zh-CN" altLang="en-US" smtClean="0"/>
              <a:t>2019/7/17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0C78-C2AA-40FD-954F-16A3A4595C99}" type="slidenum">
              <a:rPr lang="zh-CN" altLang="en-US" smtClean="0"/>
              <a:t>‹#›</a:t>
            </a:fld>
            <a:endParaRPr lang="zh-CN" altLang="en-US"/>
          </a:p>
        </p:txBody>
      </p:sp>
    </p:spTree>
    <p:extLst>
      <p:ext uri="{BB962C8B-B14F-4D97-AF65-F5344CB8AC3E}">
        <p14:creationId xmlns:p14="http://schemas.microsoft.com/office/powerpoint/2010/main" val="384438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a:t>
            </a:fld>
            <a:endParaRPr lang="zh-CN" altLang="en-US"/>
          </a:p>
        </p:txBody>
      </p:sp>
    </p:spTree>
    <p:extLst>
      <p:ext uri="{BB962C8B-B14F-4D97-AF65-F5344CB8AC3E}">
        <p14:creationId xmlns:p14="http://schemas.microsoft.com/office/powerpoint/2010/main" val="421308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24</a:t>
            </a:fld>
            <a:endParaRPr lang="zh-CN" altLang="en-US"/>
          </a:p>
        </p:txBody>
      </p:sp>
    </p:spTree>
    <p:extLst>
      <p:ext uri="{BB962C8B-B14F-4D97-AF65-F5344CB8AC3E}">
        <p14:creationId xmlns:p14="http://schemas.microsoft.com/office/powerpoint/2010/main" val="4198134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25</a:t>
            </a:fld>
            <a:endParaRPr lang="zh-CN" altLang="en-US"/>
          </a:p>
        </p:txBody>
      </p:sp>
    </p:spTree>
    <p:extLst>
      <p:ext uri="{BB962C8B-B14F-4D97-AF65-F5344CB8AC3E}">
        <p14:creationId xmlns:p14="http://schemas.microsoft.com/office/powerpoint/2010/main" val="3682493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26</a:t>
            </a:fld>
            <a:endParaRPr lang="zh-CN" altLang="en-US"/>
          </a:p>
        </p:txBody>
      </p:sp>
    </p:spTree>
    <p:extLst>
      <p:ext uri="{BB962C8B-B14F-4D97-AF65-F5344CB8AC3E}">
        <p14:creationId xmlns:p14="http://schemas.microsoft.com/office/powerpoint/2010/main" val="356993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30</a:t>
            </a:fld>
            <a:endParaRPr lang="zh-CN" altLang="en-US"/>
          </a:p>
        </p:txBody>
      </p:sp>
    </p:spTree>
    <p:extLst>
      <p:ext uri="{BB962C8B-B14F-4D97-AF65-F5344CB8AC3E}">
        <p14:creationId xmlns:p14="http://schemas.microsoft.com/office/powerpoint/2010/main" val="219878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34</a:t>
            </a:fld>
            <a:endParaRPr lang="zh-CN" altLang="en-US"/>
          </a:p>
        </p:txBody>
      </p:sp>
    </p:spTree>
    <p:extLst>
      <p:ext uri="{BB962C8B-B14F-4D97-AF65-F5344CB8AC3E}">
        <p14:creationId xmlns:p14="http://schemas.microsoft.com/office/powerpoint/2010/main" val="2694888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36</a:t>
            </a:fld>
            <a:endParaRPr lang="zh-CN" altLang="en-US"/>
          </a:p>
        </p:txBody>
      </p:sp>
    </p:spTree>
    <p:extLst>
      <p:ext uri="{BB962C8B-B14F-4D97-AF65-F5344CB8AC3E}">
        <p14:creationId xmlns:p14="http://schemas.microsoft.com/office/powerpoint/2010/main" val="285108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37</a:t>
            </a:fld>
            <a:endParaRPr lang="zh-CN" altLang="en-US"/>
          </a:p>
        </p:txBody>
      </p:sp>
    </p:spTree>
    <p:extLst>
      <p:ext uri="{BB962C8B-B14F-4D97-AF65-F5344CB8AC3E}">
        <p14:creationId xmlns:p14="http://schemas.microsoft.com/office/powerpoint/2010/main" val="95721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38</a:t>
            </a:fld>
            <a:endParaRPr lang="zh-CN" altLang="en-US"/>
          </a:p>
        </p:txBody>
      </p:sp>
    </p:spTree>
    <p:extLst>
      <p:ext uri="{BB962C8B-B14F-4D97-AF65-F5344CB8AC3E}">
        <p14:creationId xmlns:p14="http://schemas.microsoft.com/office/powerpoint/2010/main" val="3719797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1580ms</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39</a:t>
            </a:fld>
            <a:endParaRPr lang="zh-CN" altLang="en-US"/>
          </a:p>
        </p:txBody>
      </p:sp>
    </p:spTree>
    <p:extLst>
      <p:ext uri="{BB962C8B-B14F-4D97-AF65-F5344CB8AC3E}">
        <p14:creationId xmlns:p14="http://schemas.microsoft.com/office/powerpoint/2010/main" val="4275487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44</a:t>
            </a:fld>
            <a:endParaRPr lang="zh-CN" altLang="en-US"/>
          </a:p>
        </p:txBody>
      </p:sp>
    </p:spTree>
    <p:extLst>
      <p:ext uri="{BB962C8B-B14F-4D97-AF65-F5344CB8AC3E}">
        <p14:creationId xmlns:p14="http://schemas.microsoft.com/office/powerpoint/2010/main" val="390128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7</a:t>
            </a:fld>
            <a:endParaRPr lang="zh-CN" altLang="en-US"/>
          </a:p>
        </p:txBody>
      </p:sp>
    </p:spTree>
    <p:extLst>
      <p:ext uri="{BB962C8B-B14F-4D97-AF65-F5344CB8AC3E}">
        <p14:creationId xmlns:p14="http://schemas.microsoft.com/office/powerpoint/2010/main" val="11102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49</a:t>
            </a:fld>
            <a:endParaRPr lang="zh-CN" altLang="en-US"/>
          </a:p>
        </p:txBody>
      </p:sp>
    </p:spTree>
    <p:extLst>
      <p:ext uri="{BB962C8B-B14F-4D97-AF65-F5344CB8AC3E}">
        <p14:creationId xmlns:p14="http://schemas.microsoft.com/office/powerpoint/2010/main" val="9154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图片顶部所示的表面，表面相对光滑</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表面取向仅略有变化，导致反射光方向的微小变化，从而产生更清晰的反射。 图片底部所示的的表面较粗糙</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表面上的不同点具有广泛变化的方向取向，导致反射光方向的高度变化，并因此导致模糊的反射。 注意，两个表面在肉眼可见尺度下看起来都是光滑的，粗糙度差异仅在微观尺度上。</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9</a:t>
            </a:fld>
            <a:endParaRPr lang="zh-CN" altLang="en-US"/>
          </a:p>
        </p:txBody>
      </p:sp>
    </p:spTree>
    <p:extLst>
      <p:ext uri="{BB962C8B-B14F-4D97-AF65-F5344CB8AC3E}">
        <p14:creationId xmlns:p14="http://schemas.microsoft.com/office/powerpoint/2010/main" val="370519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一束光照到材质表面上，通常会分成</a:t>
            </a:r>
            <a:r>
              <a:rPr lang="zh-CN" altLang="en-US" sz="1200" b="1" i="0" kern="1200" dirty="0" smtClean="0">
                <a:solidFill>
                  <a:schemeClr val="tx1"/>
                </a:solidFill>
                <a:effectLst/>
                <a:latin typeface="+mn-lt"/>
                <a:ea typeface="+mn-ea"/>
                <a:cs typeface="+mn-cs"/>
              </a:rPr>
              <a:t>反射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reflection</a:t>
            </a:r>
            <a:r>
              <a:rPr lang="zh-CN" altLang="en-US" sz="1200" b="0" i="0" kern="1200" dirty="0" smtClean="0">
                <a:solidFill>
                  <a:schemeClr val="tx1"/>
                </a:solidFill>
                <a:effectLst/>
                <a:latin typeface="+mn-lt"/>
                <a:ea typeface="+mn-ea"/>
                <a:cs typeface="+mn-cs"/>
              </a:rPr>
              <a:t>）部分和</a:t>
            </a:r>
            <a:r>
              <a:rPr lang="zh-CN" altLang="en-US" sz="1200" b="1" i="0" kern="1200" dirty="0" smtClean="0">
                <a:solidFill>
                  <a:schemeClr val="tx1"/>
                </a:solidFill>
                <a:effectLst/>
                <a:latin typeface="+mn-lt"/>
                <a:ea typeface="+mn-ea"/>
                <a:cs typeface="+mn-cs"/>
              </a:rPr>
              <a:t>折射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refraction</a:t>
            </a:r>
            <a:r>
              <a:rPr lang="zh-CN" altLang="en-US" sz="1200" b="0" i="0" kern="1200" dirty="0" smtClean="0">
                <a:solidFill>
                  <a:schemeClr val="tx1"/>
                </a:solidFill>
                <a:effectLst/>
                <a:latin typeface="+mn-lt"/>
                <a:ea typeface="+mn-ea"/>
                <a:cs typeface="+mn-cs"/>
              </a:rPr>
              <a:t>）部分。反射部分直接从表面反射出去，而不进入物体内部，由此产生了镜面反射光。折射部分会进入物体内部，被吸收或者散射产生漫反射。</a:t>
            </a:r>
          </a:p>
          <a:p>
            <a:r>
              <a:rPr lang="zh-CN" altLang="en-US" sz="1200" b="0" i="0" kern="1200" dirty="0" smtClean="0">
                <a:solidFill>
                  <a:schemeClr val="tx1"/>
                </a:solidFill>
                <a:effectLst/>
                <a:latin typeface="+mn-lt"/>
                <a:ea typeface="+mn-ea"/>
                <a:cs typeface="+mn-cs"/>
              </a:rPr>
              <a:t>折射进物体内部的光如果没有被立即吸收，将会持续前进，与物体内部的微粒产生碰撞，每次碰撞有一部分能量损耗转化成热能，直至光线能量全部消耗。有些折射光线在跟微粒发生若干次碰撞之后，从物体表面射出，便会形成漫反射光。</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金属表面对所有的折射光都会被直接吸收而不会散开</a:t>
            </a:r>
            <a:r>
              <a:rPr lang="zh-CN" altLang="en-US" sz="1200" b="0" i="0" kern="1200" dirty="0" smtClean="0">
                <a:solidFill>
                  <a:schemeClr val="tx1"/>
                </a:solidFill>
                <a:effectLst/>
                <a:latin typeface="+mn-lt"/>
                <a:ea typeface="+mn-ea"/>
                <a:cs typeface="+mn-cs"/>
              </a:rPr>
              <a:t>，只留下反射光或者说镜面反射光。也就是说，</a:t>
            </a:r>
            <a:r>
              <a:rPr lang="zh-CN" altLang="en-US" sz="1200" b="1" i="0" kern="1200" dirty="0" smtClean="0">
                <a:solidFill>
                  <a:schemeClr val="tx1"/>
                </a:solidFill>
                <a:effectLst/>
                <a:latin typeface="+mn-lt"/>
                <a:ea typeface="+mn-ea"/>
                <a:cs typeface="+mn-cs"/>
              </a:rPr>
              <a:t>金属表面不会显示出漫反射颜色</a:t>
            </a:r>
            <a:r>
              <a:rPr lang="zh-CN" altLang="en-US" sz="1200" b="0" i="0" kern="1200" dirty="0" smtClean="0">
                <a:solidFill>
                  <a:schemeClr val="tx1"/>
                </a:solidFill>
                <a:effectLst/>
                <a:latin typeface="+mn-lt"/>
                <a:ea typeface="+mn-ea"/>
                <a:cs typeface="+mn-cs"/>
              </a:rPr>
              <a:t>。所以在</a:t>
            </a:r>
            <a:r>
              <a:rPr lang="en-US" altLang="zh-CN" sz="1200" b="0" i="0" kern="1200" dirty="0" smtClean="0">
                <a:solidFill>
                  <a:schemeClr val="tx1"/>
                </a:solidFill>
                <a:effectLst/>
                <a:latin typeface="+mn-lt"/>
                <a:ea typeface="+mn-ea"/>
                <a:cs typeface="+mn-cs"/>
              </a:rPr>
              <a:t>PBR</a:t>
            </a:r>
            <a:r>
              <a:rPr lang="zh-CN" altLang="en-US" sz="1200" b="0" i="0" kern="1200" dirty="0" smtClean="0">
                <a:solidFill>
                  <a:schemeClr val="tx1"/>
                </a:solidFill>
                <a:effectLst/>
                <a:latin typeface="+mn-lt"/>
                <a:ea typeface="+mn-ea"/>
                <a:cs typeface="+mn-cs"/>
              </a:rPr>
              <a:t>渲染管线中，通常会将金属与电介质区别处理。</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11</a:t>
            </a:fld>
            <a:endParaRPr lang="zh-CN" altLang="en-US"/>
          </a:p>
        </p:txBody>
      </p:sp>
    </p:spTree>
    <p:extLst>
      <p:ext uri="{BB962C8B-B14F-4D97-AF65-F5344CB8AC3E}">
        <p14:creationId xmlns:p14="http://schemas.microsoft.com/office/powerpoint/2010/main" val="425921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12</a:t>
            </a:fld>
            <a:endParaRPr lang="zh-CN" altLang="en-US"/>
          </a:p>
        </p:txBody>
      </p:sp>
    </p:spTree>
    <p:extLst>
      <p:ext uri="{BB962C8B-B14F-4D97-AF65-F5344CB8AC3E}">
        <p14:creationId xmlns:p14="http://schemas.microsoft.com/office/powerpoint/2010/main" val="168921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铜（</a:t>
            </a:r>
            <a:r>
              <a:rPr lang="en-US" altLang="zh-CN" dirty="0" smtClean="0"/>
              <a:t>copper</a:t>
            </a:r>
            <a:r>
              <a:rPr lang="zh-CN" altLang="en-US" dirty="0" smtClean="0"/>
              <a:t>）和 铝（</a:t>
            </a:r>
            <a:r>
              <a:rPr lang="en-US" altLang="zh-CN" dirty="0" smtClean="0"/>
              <a:t>aluminum</a:t>
            </a:r>
            <a:r>
              <a:rPr lang="zh-CN" altLang="en-US" dirty="0" smtClean="0"/>
              <a:t>）等金属 对不同颜色的反射强度不一样。</a:t>
            </a:r>
            <a:endParaRPr lang="en-US" altLang="zh-CN" dirty="0" smtClean="0"/>
          </a:p>
          <a:p>
            <a:r>
              <a:rPr lang="zh-CN" altLang="en-US" dirty="0" smtClean="0"/>
              <a:t>非金属对</a:t>
            </a:r>
            <a:r>
              <a:rPr lang="en-US" altLang="zh-CN" dirty="0" err="1" smtClean="0"/>
              <a:t>rgb</a:t>
            </a:r>
            <a:r>
              <a:rPr lang="zh-CN" altLang="en-US" dirty="0" smtClean="0"/>
              <a:t>的反射强度是一样的的。</a:t>
            </a:r>
            <a:endParaRPr lang="en-US" altLang="zh-CN" dirty="0" smtClean="0"/>
          </a:p>
          <a:p>
            <a:r>
              <a:rPr lang="zh-CN" altLang="en-US" dirty="0" smtClean="0"/>
              <a:t>这其实就是这些材料的镜面反射颜色</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各种物质的菲涅尔反射率（</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轴）作为入射角（</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轴）的函数。 由于铜和铝在可见光谱上的反射率有明显变化，因此它们的反射率显示为</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的三条独立曲线。铜的</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（因此它的红色）。铝的</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。上图选择的材质代表了各种各样的材质。 尽管如此，可以看到一些共同的地方。对于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之间的入射角，反射率几乎是恒定的。在</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之间，反射率变化更为显着（通常但不总是有所增加）。最后，在</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90°</a:t>
            </a:r>
            <a:r>
              <a:rPr lang="zh-CN" altLang="en-US" sz="1200" b="0" i="0" kern="1200" dirty="0" smtClean="0">
                <a:solidFill>
                  <a:schemeClr val="tx1"/>
                </a:solidFill>
                <a:effectLst/>
                <a:latin typeface="+mn-lt"/>
                <a:ea typeface="+mn-ea"/>
                <a:cs typeface="+mn-cs"/>
              </a:rPr>
              <a:t>之间，反射率总是迅速变为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（白色，如果被视为一种颜色）</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大多数常见电介质的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0.02-0.05</a:t>
            </a:r>
            <a:r>
              <a:rPr lang="zh-CN" altLang="en-US" sz="1200" b="0" i="0" kern="1200" dirty="0" smtClean="0">
                <a:solidFill>
                  <a:schemeClr val="tx1"/>
                </a:solidFill>
                <a:effectLst/>
                <a:latin typeface="+mn-lt"/>
                <a:ea typeface="+mn-ea"/>
                <a:cs typeface="+mn-cs"/>
              </a:rPr>
              <a:t>（线性值）。 对于导体，</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0.5-1.0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13</a:t>
            </a:fld>
            <a:endParaRPr lang="zh-CN" altLang="en-US"/>
          </a:p>
        </p:txBody>
      </p:sp>
    </p:spTree>
    <p:extLst>
      <p:ext uri="{BB962C8B-B14F-4D97-AF65-F5344CB8AC3E}">
        <p14:creationId xmlns:p14="http://schemas.microsoft.com/office/powerpoint/2010/main" val="392707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无敌破坏王</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15</a:t>
            </a:fld>
            <a:endParaRPr lang="zh-CN" altLang="en-US"/>
          </a:p>
        </p:txBody>
      </p:sp>
    </p:spTree>
    <p:extLst>
      <p:ext uri="{BB962C8B-B14F-4D97-AF65-F5344CB8AC3E}">
        <p14:creationId xmlns:p14="http://schemas.microsoft.com/office/powerpoint/2010/main" val="428372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16</a:t>
            </a:fld>
            <a:endParaRPr lang="zh-CN" altLang="en-US"/>
          </a:p>
        </p:txBody>
      </p:sp>
    </p:spTree>
    <p:extLst>
      <p:ext uri="{BB962C8B-B14F-4D97-AF65-F5344CB8AC3E}">
        <p14:creationId xmlns:p14="http://schemas.microsoft.com/office/powerpoint/2010/main" val="111967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说明参数</a:t>
            </a:r>
            <a:endParaRPr lang="en-US" altLang="zh-CN" dirty="0" smtClean="0"/>
          </a:p>
          <a:p>
            <a:pPr fontAlgn="base"/>
            <a:r>
              <a:rPr lang="zh-CN" altLang="en-US" sz="1200" b="0" i="0" kern="1200" dirty="0" smtClean="0">
                <a:solidFill>
                  <a:schemeClr val="tx1"/>
                </a:solidFill>
                <a:effectLst/>
                <a:latin typeface="+mn-lt"/>
                <a:ea typeface="+mn-ea"/>
                <a:cs typeface="+mn-cs"/>
              </a:rPr>
              <a:t>法线分布函数（</a:t>
            </a:r>
            <a:r>
              <a:rPr lang="en-US" altLang="zh-CN" sz="1200" b="0" i="0" kern="1200" dirty="0" smtClean="0">
                <a:solidFill>
                  <a:schemeClr val="tx1"/>
                </a:solidFill>
                <a:effectLst/>
                <a:latin typeface="+mn-lt"/>
                <a:ea typeface="+mn-ea"/>
                <a:cs typeface="+mn-cs"/>
              </a:rPr>
              <a:t>Normal distribution function</a:t>
            </a:r>
            <a:r>
              <a:rPr lang="zh-CN" altLang="en-US" sz="1200" b="0" i="0" kern="1200" dirty="0" smtClean="0">
                <a:solidFill>
                  <a:schemeClr val="tx1"/>
                </a:solidFill>
                <a:effectLst/>
                <a:latin typeface="+mn-lt"/>
                <a:ea typeface="+mn-ea"/>
                <a:cs typeface="+mn-cs"/>
              </a:rPr>
              <a:t>）：估算在受到表面粗糙度的影响下，取向方向与半角向量一致的微平面数量。这是用来估算微平面的主要函数。</a:t>
            </a:r>
          </a:p>
          <a:p>
            <a:pPr fontAlgn="base"/>
            <a:r>
              <a:rPr lang="zh-CN" altLang="en-US" sz="1200" b="0" i="0" kern="1200" dirty="0" smtClean="0">
                <a:solidFill>
                  <a:schemeClr val="tx1"/>
                </a:solidFill>
                <a:effectLst/>
                <a:latin typeface="+mn-lt"/>
                <a:ea typeface="+mn-ea"/>
                <a:cs typeface="+mn-cs"/>
              </a:rPr>
              <a:t>几何函数（</a:t>
            </a:r>
            <a:r>
              <a:rPr lang="en-US" altLang="zh-CN" sz="1200" b="0" i="0" kern="1200" dirty="0" smtClean="0">
                <a:solidFill>
                  <a:schemeClr val="tx1"/>
                </a:solidFill>
                <a:effectLst/>
                <a:latin typeface="+mn-lt"/>
                <a:ea typeface="+mn-ea"/>
                <a:cs typeface="+mn-cs"/>
              </a:rPr>
              <a:t>Geometry function</a:t>
            </a:r>
            <a:r>
              <a:rPr lang="zh-CN" altLang="en-US" sz="1200" b="0" i="0" kern="1200" dirty="0" smtClean="0">
                <a:solidFill>
                  <a:schemeClr val="tx1"/>
                </a:solidFill>
                <a:effectLst/>
                <a:latin typeface="+mn-lt"/>
                <a:ea typeface="+mn-ea"/>
                <a:cs typeface="+mn-cs"/>
              </a:rPr>
              <a:t>）：描述了微平面自成阴影的属性。当一个平面相对比较粗糙的时候，平面表面上的微平面有可能挡住其他的微平面从而减少表面所反射的光线。</a:t>
            </a:r>
          </a:p>
          <a:p>
            <a:pPr fontAlgn="base"/>
            <a:r>
              <a:rPr lang="zh-CN" altLang="en-US" sz="1200" b="0" i="0" kern="1200" dirty="0" smtClean="0">
                <a:solidFill>
                  <a:schemeClr val="tx1"/>
                </a:solidFill>
                <a:effectLst/>
                <a:latin typeface="+mn-lt"/>
                <a:ea typeface="+mn-ea"/>
                <a:cs typeface="+mn-cs"/>
              </a:rPr>
              <a:t>菲涅尔方程（</a:t>
            </a:r>
            <a:r>
              <a:rPr lang="en-US" altLang="zh-CN" sz="1200" b="0" i="0" kern="1200" dirty="0" smtClean="0">
                <a:solidFill>
                  <a:schemeClr val="tx1"/>
                </a:solidFill>
                <a:effectLst/>
                <a:latin typeface="+mn-lt"/>
                <a:ea typeface="+mn-ea"/>
                <a:cs typeface="+mn-cs"/>
              </a:rPr>
              <a:t>Fresnel equation</a:t>
            </a:r>
            <a:r>
              <a:rPr lang="zh-CN" altLang="en-US" sz="1200" b="0" i="0" kern="1200" dirty="0" smtClean="0">
                <a:solidFill>
                  <a:schemeClr val="tx1"/>
                </a:solidFill>
                <a:effectLst/>
                <a:latin typeface="+mn-lt"/>
                <a:ea typeface="+mn-ea"/>
                <a:cs typeface="+mn-cs"/>
              </a:rPr>
              <a:t>）：它描述的是在不同观察角度下（即不同的</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zh-CN" altLang="en-US" sz="1200" b="0" i="0" kern="1200" dirty="0" smtClean="0">
                <a:solidFill>
                  <a:schemeClr val="tx1"/>
                </a:solidFill>
                <a:effectLst/>
                <a:latin typeface="+mn-lt"/>
                <a:ea typeface="+mn-ea"/>
                <a:cs typeface="+mn-cs"/>
              </a:rPr>
              <a:t>）表面反射光线所占的比率。</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19</a:t>
            </a:fld>
            <a:endParaRPr lang="zh-CN" altLang="en-US"/>
          </a:p>
        </p:txBody>
      </p:sp>
    </p:spTree>
    <p:extLst>
      <p:ext uri="{BB962C8B-B14F-4D97-AF65-F5344CB8AC3E}">
        <p14:creationId xmlns:p14="http://schemas.microsoft.com/office/powerpoint/2010/main" val="182543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5017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19024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48623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13324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34677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73193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405100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96370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09062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0103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6717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7024258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hyperlink" Target="https://github.com/QianMo/PBR-White-Paper/blob/master/content/part%201/media/ac5b6abf417748f5193aae92472b174a.png" TargetMode="External"/><Relationship Id="rId12" Type="http://schemas.openxmlformats.org/officeDocument/2006/relationships/image" Target="../media/image46.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hyperlink" Target="https://github.com/QianMo/PBR-White-Paper/blob/master/content/part%201/media/1f4a62024744adeecaee447a5779e0a3.png" TargetMode="External"/><Relationship Id="rId5" Type="http://schemas.openxmlformats.org/officeDocument/2006/relationships/hyperlink" Target="https://github.com/QianMo/PBR-White-Paper/blob/master/content/part%201/media/dc5ac029d2ea421e140124755e00b12a.png" TargetMode="External"/><Relationship Id="rId10" Type="http://schemas.openxmlformats.org/officeDocument/2006/relationships/image" Target="../media/image45.png"/><Relationship Id="rId4" Type="http://schemas.openxmlformats.org/officeDocument/2006/relationships/image" Target="../media/image41.png"/><Relationship Id="rId9" Type="http://schemas.openxmlformats.org/officeDocument/2006/relationships/hyperlink" Target="https://github.com/QianMo/PBR-White-Paper/blob/master/content/part%201/media/982e3672c32998079331a1186dc61e77.p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jpeg"/></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slide" Target="slide46.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hyperlink" Target="https://en.wikipedia.org/wiki/Adreno" TargetMode="Externa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player.slideplayer.com/34/8385292/" TargetMode="External"/><Relationship Id="rId2" Type="http://schemas.openxmlformats.org/officeDocument/2006/relationships/hyperlink" Target="https://github.com/QianMo/PBR-White-Paper/" TargetMode="External"/><Relationship Id="rId1" Type="http://schemas.openxmlformats.org/officeDocument/2006/relationships/slideLayout" Target="../slideLayouts/slideLayout2.xml"/><Relationship Id="rId6" Type="http://schemas.openxmlformats.org/officeDocument/2006/relationships/hyperlink" Target="https://freepbr.com/pbr-tutorials-resources/" TargetMode="External"/><Relationship Id="rId5" Type="http://schemas.openxmlformats.org/officeDocument/2006/relationships/hyperlink" Target="https://learnopengl.com/PBR/Theory" TargetMode="External"/><Relationship Id="rId4" Type="http://schemas.openxmlformats.org/officeDocument/2006/relationships/hyperlink" Target="https://www.cnblogs.com/timlly/p/10631718.html"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2.xml"/><Relationship Id="rId5" Type="http://schemas.openxmlformats.org/officeDocument/2006/relationships/image" Target="../media/image78.jpeg"/><Relationship Id="rId4" Type="http://schemas.openxmlformats.org/officeDocument/2006/relationships/image" Target="../media/image77.jpeg"/></Relationships>
</file>

<file path=ppt/slides/_rels/slide44.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81.jpeg"/><Relationship Id="rId4" Type="http://schemas.openxmlformats.org/officeDocument/2006/relationships/image" Target="../media/image80.jpeg"/><Relationship Id="rId9" Type="http://schemas.openxmlformats.org/officeDocument/2006/relationships/hyperlink" Target="http://filmicworlds.com/blog/everything-is-shiny/"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jpe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45.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dirty="0" smtClean="0">
                <a:latin typeface="微软雅黑" panose="020B0503020204020204" pitchFamily="34" charset="-122"/>
                <a:ea typeface="微软雅黑" panose="020B0503020204020204" pitchFamily="34" charset="-122"/>
              </a:rPr>
              <a:t>基于物理的渲染</a:t>
            </a:r>
            <a:r>
              <a:rPr lang="zh-CN" altLang="en-US" sz="2400" dirty="0" smtClean="0">
                <a:latin typeface="微软雅黑" panose="020B0503020204020204" pitchFamily="34" charset="-122"/>
                <a:ea typeface="微软雅黑" panose="020B0503020204020204" pitchFamily="34" charset="-122"/>
              </a:rPr>
              <a:t>及卡通渲染</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r>
              <a:rPr lang="en-US" altLang="zh-CN" dirty="0" smtClean="0"/>
              <a:t>Physically base rendering 101</a:t>
            </a:r>
            <a:endParaRPr lang="zh-CN" altLang="en-US" dirty="0"/>
          </a:p>
        </p:txBody>
      </p:sp>
      <p:sp>
        <p:nvSpPr>
          <p:cNvPr id="4" name="文本框 3"/>
          <p:cNvSpPr txBox="1"/>
          <p:nvPr/>
        </p:nvSpPr>
        <p:spPr>
          <a:xfrm>
            <a:off x="9013371" y="5865223"/>
            <a:ext cx="2172390" cy="646331"/>
          </a:xfrm>
          <a:prstGeom prst="rect">
            <a:avLst/>
          </a:prstGeom>
          <a:noFill/>
        </p:spPr>
        <p:txBody>
          <a:bodyPr wrap="none" rtlCol="0">
            <a:spAutoFit/>
          </a:bodyPr>
          <a:lstStyle/>
          <a:p>
            <a:r>
              <a:rPr lang="en-US" altLang="zh-CN" dirty="0" smtClean="0"/>
              <a:t>Author: </a:t>
            </a:r>
            <a:r>
              <a:rPr lang="en-US" altLang="zh-CN" dirty="0" err="1" smtClean="0"/>
              <a:t>Luxujia</a:t>
            </a:r>
            <a:endParaRPr lang="en-US" altLang="zh-CN" dirty="0" smtClean="0"/>
          </a:p>
          <a:p>
            <a:r>
              <a:rPr lang="en-US" altLang="zh-CN" dirty="0" smtClean="0"/>
              <a:t>luxuia@foxmail.com</a:t>
            </a:r>
            <a:endParaRPr lang="zh-CN" altLang="en-US" dirty="0"/>
          </a:p>
        </p:txBody>
      </p:sp>
    </p:spTree>
    <p:extLst>
      <p:ext uri="{BB962C8B-B14F-4D97-AF65-F5344CB8AC3E}">
        <p14:creationId xmlns:p14="http://schemas.microsoft.com/office/powerpoint/2010/main" val="215319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b="66936"/>
          <a:stretch/>
        </p:blipFill>
        <p:spPr bwMode="auto">
          <a:xfrm>
            <a:off x="8135322" y="2029244"/>
            <a:ext cx="3912599" cy="2477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3509" b="33641"/>
          <a:stretch/>
        </p:blipFill>
        <p:spPr bwMode="auto">
          <a:xfrm>
            <a:off x="4218964" y="2042888"/>
            <a:ext cx="3916358" cy="24635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66499" b="-142"/>
          <a:stretch/>
        </p:blipFill>
        <p:spPr bwMode="auto">
          <a:xfrm>
            <a:off x="382874" y="2056532"/>
            <a:ext cx="3836090" cy="24711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018.cnblogs.com/blog/1617944/201904/1617944-20190425001124143-1042432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7" y="4845032"/>
            <a:ext cx="7620000" cy="155257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p:txBody>
          <a:bodyPr/>
          <a:lstStyle/>
          <a:p>
            <a:r>
              <a:rPr lang="zh-CN" altLang="en-US" dirty="0"/>
              <a:t>微平面理论</a:t>
            </a:r>
          </a:p>
        </p:txBody>
      </p:sp>
    </p:spTree>
    <p:extLst>
      <p:ext uri="{BB962C8B-B14F-4D97-AF65-F5344CB8AC3E}">
        <p14:creationId xmlns:p14="http://schemas.microsoft.com/office/powerpoint/2010/main" val="3028847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能量守恒</a:t>
            </a:r>
            <a:endParaRPr lang="zh-CN" altLang="en-US" dirty="0"/>
          </a:p>
        </p:txBody>
      </p:sp>
      <p:sp>
        <p:nvSpPr>
          <p:cNvPr id="7" name="AutoShape 8" descr="The light rendered at each point on a surface is calculated to be the same as the amout of light received from its environment. The microfacets of rough surfaces are affected by light from a wider area. Smoother surfaces give stronger and smaller highlights. Point A reflects light from the source towards the camera. Point B takes on a blue tint from ambient light from the sky. Point C takes its ambient and reflective lighting from the surrounding ground colours."/>
          <p:cNvSpPr>
            <a:spLocks noChangeAspect="1" noChangeArrowheads="1"/>
          </p:cNvSpPr>
          <p:nvPr/>
        </p:nvSpPr>
        <p:spPr bwMode="auto">
          <a:xfrm>
            <a:off x="155574" y="-144463"/>
            <a:ext cx="4808311" cy="48083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99369" y="1877110"/>
            <a:ext cx="10854431" cy="1200329"/>
          </a:xfrm>
          <a:prstGeom prst="rect">
            <a:avLst/>
          </a:prstGeom>
        </p:spPr>
        <p:txBody>
          <a:bodyPr wrap="square">
            <a:spAutoFit/>
          </a:bodyPr>
          <a:lstStyle/>
          <a:p>
            <a:r>
              <a:rPr lang="zh-CN" altLang="en-US" sz="2400" b="1" dirty="0">
                <a:solidFill>
                  <a:srgbClr val="1A1A1A"/>
                </a:solidFill>
                <a:latin typeface="-apple-system"/>
              </a:rPr>
              <a:t>能量守恒（</a:t>
            </a:r>
            <a:r>
              <a:rPr lang="en-US" altLang="zh-CN" sz="2400" b="1" dirty="0">
                <a:solidFill>
                  <a:srgbClr val="1A1A1A"/>
                </a:solidFill>
                <a:latin typeface="-apple-system"/>
              </a:rPr>
              <a:t>Energy Conservation</a:t>
            </a:r>
            <a:r>
              <a:rPr lang="zh-CN" altLang="en-US" sz="2400" b="1" dirty="0">
                <a:solidFill>
                  <a:srgbClr val="1A1A1A"/>
                </a:solidFill>
                <a:latin typeface="-apple-system"/>
              </a:rPr>
              <a:t>）</a:t>
            </a:r>
            <a:r>
              <a:rPr lang="zh-CN" altLang="en-US" sz="2400" dirty="0">
                <a:solidFill>
                  <a:srgbClr val="1A1A1A"/>
                </a:solidFill>
                <a:latin typeface="-apple-system"/>
              </a:rPr>
              <a:t>。出射光线的能量永远不能超过入射光线的能量。随着粗糙度的上升镜面反射区域的面积会增加，作为平衡，镜面反射区域的平均亮度则会下降。</a:t>
            </a:r>
            <a:endParaRPr lang="zh-CN" altLang="en-US" sz="2400" dirty="0"/>
          </a:p>
        </p:txBody>
      </p:sp>
      <p:pic>
        <p:nvPicPr>
          <p:cNvPr id="4098" name="Picture 2" descr="https://img2018.cnblogs.com/blog/1617944/201904/1617944-20190425001140230-20412897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5" y="3691830"/>
            <a:ext cx="4286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26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124" name="Picture 4" descr="Rendering with constant reflec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624" y="2861924"/>
            <a:ext cx="3993742" cy="30139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ndering with Fresnel reflec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767" y="2861923"/>
            <a:ext cx="3993742" cy="30139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832078" y="6200251"/>
            <a:ext cx="2254833" cy="400110"/>
          </a:xfrm>
          <a:prstGeom prst="rect">
            <a:avLst/>
          </a:prstGeom>
          <a:noFill/>
        </p:spPr>
        <p:txBody>
          <a:bodyPr wrap="square" rtlCol="0">
            <a:spAutoFit/>
          </a:bodyPr>
          <a:lstStyle/>
          <a:p>
            <a:r>
              <a:rPr lang="zh-CN" altLang="en-US" sz="2000" dirty="0" smtClean="0"/>
              <a:t>不带</a:t>
            </a:r>
            <a:r>
              <a:rPr lang="en-US" altLang="zh-CN" sz="2000" dirty="0" err="1" smtClean="0"/>
              <a:t>fresnel</a:t>
            </a:r>
            <a:r>
              <a:rPr lang="zh-CN" altLang="en-US" sz="2000" dirty="0" smtClean="0"/>
              <a:t>效果</a:t>
            </a:r>
            <a:endParaRPr lang="zh-CN" altLang="en-US" sz="2000" dirty="0"/>
          </a:p>
        </p:txBody>
      </p:sp>
      <p:sp>
        <p:nvSpPr>
          <p:cNvPr id="8" name="文本框 7"/>
          <p:cNvSpPr txBox="1"/>
          <p:nvPr/>
        </p:nvSpPr>
        <p:spPr>
          <a:xfrm>
            <a:off x="7063471" y="6200251"/>
            <a:ext cx="1959709" cy="400110"/>
          </a:xfrm>
          <a:prstGeom prst="rect">
            <a:avLst/>
          </a:prstGeom>
          <a:noFill/>
        </p:spPr>
        <p:txBody>
          <a:bodyPr wrap="square" rtlCol="0">
            <a:spAutoFit/>
          </a:bodyPr>
          <a:lstStyle/>
          <a:p>
            <a:r>
              <a:rPr lang="zh-CN" altLang="en-US" sz="2000" dirty="0" smtClean="0"/>
              <a:t>带</a:t>
            </a:r>
            <a:r>
              <a:rPr lang="en-US" altLang="zh-CN" sz="2000" dirty="0" err="1" smtClean="0"/>
              <a:t>fresnel</a:t>
            </a:r>
            <a:r>
              <a:rPr lang="zh-CN" altLang="en-US" sz="2000" dirty="0" smtClean="0"/>
              <a:t>效果</a:t>
            </a:r>
            <a:endParaRPr lang="zh-CN" altLang="en-US" sz="2000" dirty="0"/>
          </a:p>
        </p:txBody>
      </p:sp>
      <p:sp>
        <p:nvSpPr>
          <p:cNvPr id="3" name="矩形 2"/>
          <p:cNvSpPr/>
          <p:nvPr/>
        </p:nvSpPr>
        <p:spPr>
          <a:xfrm>
            <a:off x="962624" y="1906973"/>
            <a:ext cx="6647974" cy="523220"/>
          </a:xfrm>
          <a:prstGeom prst="rect">
            <a:avLst/>
          </a:prstGeom>
        </p:spPr>
        <p:txBody>
          <a:bodyPr wrap="none">
            <a:spAutoFit/>
          </a:bodyPr>
          <a:lstStyle/>
          <a:p>
            <a:r>
              <a:rPr lang="zh-CN" altLang="en-US" sz="2800" dirty="0">
                <a:solidFill>
                  <a:srgbClr val="24292E"/>
                </a:solidFill>
                <a:latin typeface="-apple-system"/>
              </a:rPr>
              <a:t>光线以不同角度入射会有不同的反射率。</a:t>
            </a:r>
            <a:endParaRPr lang="zh-CN" altLang="en-US" sz="2800" dirty="0"/>
          </a:p>
        </p:txBody>
      </p:sp>
    </p:spTree>
    <p:extLst>
      <p:ext uri="{BB962C8B-B14F-4D97-AF65-F5344CB8AC3E}">
        <p14:creationId xmlns:p14="http://schemas.microsoft.com/office/powerpoint/2010/main" val="18808380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s://www.researchgate.net/profile/Jamie_Lapointe/publication/326290897/figure/fig7/AS:646679581691904@1531191835435/Fresnel-Reflectance-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4947"/>
            <a:ext cx="6433934" cy="49730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673" y="2350169"/>
            <a:ext cx="5916327" cy="36977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p:txBody>
          <a:bodyPr/>
          <a:lstStyle/>
          <a:p>
            <a:r>
              <a:rPr lang="zh-CN" altLang="en-US" dirty="0" smtClean="0"/>
              <a:t>菲涅尔反射</a:t>
            </a:r>
            <a:endParaRPr lang="zh-CN" altLang="en-US" dirty="0"/>
          </a:p>
        </p:txBody>
      </p:sp>
      <p:sp>
        <p:nvSpPr>
          <p:cNvPr id="2" name="文本框 1"/>
          <p:cNvSpPr txBox="1"/>
          <p:nvPr/>
        </p:nvSpPr>
        <p:spPr>
          <a:xfrm>
            <a:off x="1277007" y="1474356"/>
            <a:ext cx="6647974" cy="461665"/>
          </a:xfrm>
          <a:prstGeom prst="rect">
            <a:avLst/>
          </a:prstGeom>
          <a:noFill/>
        </p:spPr>
        <p:txBody>
          <a:bodyPr wrap="none" rtlCol="0">
            <a:spAutoFit/>
          </a:bodyPr>
          <a:lstStyle/>
          <a:p>
            <a:r>
              <a:rPr lang="zh-CN" altLang="en-US" sz="2400" dirty="0" smtClean="0"/>
              <a:t>物质分为金属和非金属，他们有不同的光学特性</a:t>
            </a:r>
            <a:endParaRPr lang="zh-CN" altLang="en-US" sz="2400" dirty="0"/>
          </a:p>
        </p:txBody>
      </p:sp>
    </p:spTree>
    <p:extLst>
      <p:ext uri="{BB962C8B-B14F-4D97-AF65-F5344CB8AC3E}">
        <p14:creationId xmlns:p14="http://schemas.microsoft.com/office/powerpoint/2010/main" val="26973491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反射方程</a:t>
            </a:r>
            <a:endParaRPr lang="zh-CN" altLang="en-US" dirty="0"/>
          </a:p>
        </p:txBody>
      </p:sp>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657726" y="3314228"/>
                <a:ext cx="11341769" cy="330850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chemeClr val="tx1"/>
                  </a:solidFill>
                  <a:effectLst/>
                  <a:ea typeface="微软雅黑" panose="020B0503020204020204" pitchFamily="34" charset="-122"/>
                </a:endParaRPr>
              </a:p>
              <a:p>
                <a:pPr lvl="0" eaLnBrk="0" fontAlgn="base" hangingPunct="0">
                  <a:spcBef>
                    <a:spcPct val="0"/>
                  </a:spcBef>
                  <a:spcAft>
                    <a:spcPct val="0"/>
                  </a:spcAft>
                  <a:buFontTx/>
                  <a:buChar char="•"/>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lang="zh-CN" altLang="zh-CN" sz="2800" i="1" dirty="0">
                            <a:solidFill>
                              <a:srgbClr val="24292E"/>
                            </a:solidFill>
                            <a:latin typeface="Cambria Math" panose="02040503050406030204" pitchFamily="18" charset="0"/>
                            <a:ea typeface="微软雅黑" panose="020B0503020204020204" pitchFamily="34" charset="-122"/>
                          </a:rPr>
                          <m:t>𝐿</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𝑜</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是p点的出射光亮度</a:t>
                </a:r>
                <a:r>
                  <a:rPr lang="zh-CN" altLang="en-US" sz="2800" dirty="0" smtClean="0">
                    <a:solidFill>
                      <a:srgbClr val="24292E"/>
                    </a:solidFill>
                    <a:ea typeface="微软雅黑" panose="020B0503020204020204" pitchFamily="34" charset="-122"/>
                  </a:rPr>
                  <a:t>（辐照度</a:t>
                </a:r>
                <a:r>
                  <a:rPr lang="en-US" altLang="zh-CN" sz="2800" dirty="0" smtClean="0">
                    <a:solidFill>
                      <a:srgbClr val="24292E"/>
                    </a:solidFill>
                    <a:ea typeface="微软雅黑" panose="020B0503020204020204" pitchFamily="34" charset="-122"/>
                  </a:rPr>
                  <a:t>)</a:t>
                </a:r>
                <a:r>
                  <a:rPr kumimoji="0" lang="zh-CN" altLang="zh-CN" sz="2800" b="0" i="0" u="none" strike="noStrike" cap="none" normalizeH="0" baseline="0" dirty="0" smtClean="0">
                    <a:ln>
                      <a:noFill/>
                    </a:ln>
                    <a:solidFill>
                      <a:srgbClr val="24292E"/>
                    </a:solidFill>
                    <a:effectLst/>
                    <a:ea typeface="微软雅黑"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𝑓</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𝑟</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a:t>
                </a:r>
                <a:r>
                  <a:rPr lang="zh-CN" altLang="zh-CN" sz="2800" dirty="0">
                    <a:solidFill>
                      <a:srgbClr val="24292E"/>
                    </a:solidFill>
                    <a:ea typeface="微软雅黑" panose="020B0503020204020204" pitchFamily="34" charset="-122"/>
                  </a:rPr>
                  <a:t>入射方向到出射方向光的反射比例，即BxDF，一般为BRDF。</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𝐿</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p点入射</a:t>
                </a:r>
                <a:r>
                  <a:rPr lang="zh-CN" altLang="zh-CN" sz="2800" dirty="0" smtClean="0">
                    <a:solidFill>
                      <a:srgbClr val="24292E"/>
                    </a:solidFill>
                    <a:ea typeface="微软雅黑" panose="020B0503020204020204" pitchFamily="34" charset="-122"/>
                  </a:rPr>
                  <a:t>光亮度</a:t>
                </a:r>
                <a:r>
                  <a:rPr lang="en-US" altLang="zh-CN" sz="2800" dirty="0" smtClean="0">
                    <a:solidFill>
                      <a:srgbClr val="24292E"/>
                    </a:solidFill>
                    <a:ea typeface="微软雅黑" panose="020B0503020204020204" pitchFamily="34" charset="-122"/>
                  </a:rPr>
                  <a:t>(</a:t>
                </a:r>
                <a:r>
                  <a:rPr lang="zh-CN" altLang="en-US" sz="2800" dirty="0" smtClean="0">
                    <a:solidFill>
                      <a:srgbClr val="24292E"/>
                    </a:solidFill>
                    <a:ea typeface="微软雅黑" panose="020B0503020204020204" pitchFamily="34" charset="-122"/>
                  </a:rPr>
                  <a:t>辐射率</a:t>
                </a:r>
                <a:r>
                  <a:rPr lang="en-US" altLang="zh-CN" sz="2800" dirty="0" smtClean="0">
                    <a:solidFill>
                      <a:srgbClr val="24292E"/>
                    </a:solidFill>
                    <a:ea typeface="微软雅黑" panose="020B0503020204020204" pitchFamily="34" charset="-122"/>
                  </a:rPr>
                  <a:t>)</a:t>
                </a:r>
                <a:r>
                  <a:rPr lang="zh-CN" altLang="zh-CN" sz="2800" dirty="0" smtClean="0">
                    <a:solidFill>
                      <a:srgbClr val="24292E"/>
                    </a:solidFill>
                    <a:ea typeface="微软雅黑" panose="020B0503020204020204" pitchFamily="34" charset="-122"/>
                  </a:rPr>
                  <a:t>。</a:t>
                </a:r>
                <a:endParaRPr lang="zh-CN" altLang="zh-CN" sz="2800" dirty="0">
                  <a:solidFill>
                    <a:srgbClr val="24292E"/>
                  </a:solidFill>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r>
                      <a:rPr lang="en-US" altLang="zh-CN" sz="2800" b="0" i="1" smtClean="0">
                        <a:solidFill>
                          <a:srgbClr val="24292E"/>
                        </a:solidFill>
                        <a:latin typeface="Cambria Math" panose="02040503050406030204" pitchFamily="18" charset="0"/>
                        <a:ea typeface="微软雅黑" panose="020B0503020204020204" pitchFamily="34" charset="-122"/>
                      </a:rPr>
                      <m:t>𝑛</m:t>
                    </m:r>
                  </m:oMath>
                </a14:m>
                <a:r>
                  <a:rPr lang="zh-CN" altLang="zh-CN" sz="2800" dirty="0" smtClean="0">
                    <a:solidFill>
                      <a:srgbClr val="24292E"/>
                    </a:solidFill>
                    <a:ea typeface="微软雅黑" panose="020B0503020204020204" pitchFamily="34" charset="-122"/>
                  </a:rPr>
                  <a:t> </a:t>
                </a:r>
                <a:r>
                  <a:rPr lang="zh-CN" altLang="zh-CN" sz="2800" dirty="0">
                    <a:solidFill>
                      <a:srgbClr val="24292E"/>
                    </a:solidFill>
                    <a:ea typeface="微软雅黑" panose="020B0503020204020204" pitchFamily="34" charset="-122"/>
                  </a:rPr>
                  <a:t>是入射角带来的入射光衰减</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nary>
                      <m:naryPr>
                        <m:ctrlPr>
                          <a:rPr lang="zh-CN" altLang="en-US" sz="2800" i="1" smtClean="0">
                            <a:solidFill>
                              <a:srgbClr val="24292E"/>
                            </a:solidFill>
                            <a:latin typeface="Cambria Math" panose="02040503050406030204" pitchFamily="18" charset="0"/>
                            <a:ea typeface="微软雅黑" panose="020B0503020204020204" pitchFamily="34" charset="-122"/>
                          </a:rPr>
                        </m:ctrlPr>
                      </m:naryPr>
                      <m:sub>
                        <m:r>
                          <m:rPr>
                            <m:sty m:val="p"/>
                            <m:brk m:alnAt="23"/>
                          </m:rPr>
                          <a:rPr lang="el-GR" altLang="zh-CN" sz="2800" i="1" smtClean="0">
                            <a:solidFill>
                              <a:srgbClr val="24292E"/>
                            </a:solidFill>
                            <a:latin typeface="Cambria Math" panose="02040503050406030204" pitchFamily="18" charset="0"/>
                            <a:ea typeface="Cambria Math" panose="02040503050406030204" pitchFamily="18" charset="0"/>
                          </a:rPr>
                          <m:t>Ω</m:t>
                        </m:r>
                      </m:sub>
                      <m:sup/>
                      <m:e>
                        <m:r>
                          <a:rPr lang="en-US" altLang="zh-CN" sz="2800" b="0" i="1" smtClean="0">
                            <a:solidFill>
                              <a:srgbClr val="24292E"/>
                            </a:solidFill>
                            <a:latin typeface="Cambria Math" panose="02040503050406030204" pitchFamily="18" charset="0"/>
                            <a:ea typeface="微软雅黑" panose="020B0503020204020204" pitchFamily="34" charset="-122"/>
                          </a:rPr>
                          <m:t>…</m:t>
                        </m:r>
                        <m:r>
                          <a:rPr lang="en-US" altLang="zh-CN" sz="2800" b="0" i="1" smtClean="0">
                            <a:solidFill>
                              <a:srgbClr val="24292E"/>
                            </a:solidFill>
                            <a:latin typeface="Cambria Math" panose="02040503050406030204" pitchFamily="18" charset="0"/>
                            <a:ea typeface="微软雅黑" panose="020B0503020204020204" pitchFamily="34" charset="-122"/>
                          </a:rPr>
                          <m:t>𝑑</m:t>
                        </m:r>
                        <m:sSub>
                          <m:sSubPr>
                            <m:ctrlPr>
                              <a:rPr lang="en-US" altLang="zh-CN" sz="2800" b="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e>
                    </m:nary>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入射方向半球的积分（可以</a:t>
                </a:r>
                <a:r>
                  <a:rPr kumimoji="0" lang="zh-CN" altLang="zh-CN" sz="2800" b="0" i="0" u="none" strike="noStrike" cap="none" normalizeH="0" baseline="0" dirty="0" smtClean="0">
                    <a:ln>
                      <a:noFill/>
                    </a:ln>
                    <a:solidFill>
                      <a:srgbClr val="24292E"/>
                    </a:solidFill>
                    <a:effectLst/>
                    <a:ea typeface="微软雅黑" panose="020B0503020204020204" pitchFamily="34" charset="-122"/>
                  </a:rPr>
                  <a:t>理解为无穷小的累加和）。</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rgbClr val="0366D6"/>
                  </a:solidFill>
                  <a:effectLst/>
                  <a:ea typeface="微软雅黑" panose="020B0503020204020204" pitchFamily="34" charset="-122"/>
                </a:endParaRPr>
              </a:p>
            </p:txBody>
          </p:sp>
        </mc:Choice>
        <mc:Fallback xmlns="">
          <p:sp>
            <p:nvSpPr>
              <p:cNvPr id="5" name="Rectangle 1"/>
              <p:cNvSpPr>
                <a:spLocks noRot="1" noChangeAspect="1" noMove="1" noResize="1" noEditPoints="1" noAdjustHandles="1" noChangeArrowheads="1" noChangeShapeType="1" noTextEdit="1"/>
              </p:cNvSpPr>
              <p:nvPr/>
            </p:nvSpPr>
            <p:spPr bwMode="auto">
              <a:xfrm>
                <a:off x="657726" y="3314228"/>
                <a:ext cx="11341769" cy="3308502"/>
              </a:xfrm>
              <a:prstGeom prst="rect">
                <a:avLst/>
              </a:prstGeom>
              <a:blipFill>
                <a:blip r:embed="rId2"/>
                <a:stretch>
                  <a:fillRect l="-86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197" name="Picture 5" descr="https://raw.githubusercontent.com/QianMo/PBR-White-Paper/master/content/part%201/media/0f3c00735859275a4fa201b4e4561037.png"/>
          <p:cNvPicPr>
            <a:picLocks noChangeAspect="1" noChangeArrowheads="1"/>
          </p:cNvPicPr>
          <p:nvPr/>
        </p:nvPicPr>
        <p:blipFill rotWithShape="1">
          <a:blip r:embed="rId3">
            <a:extLst>
              <a:ext uri="{28A0092B-C50C-407E-A947-70E740481C1C}">
                <a14:useLocalDpi xmlns:a14="http://schemas.microsoft.com/office/drawing/2010/main" val="0"/>
              </a:ext>
            </a:extLst>
          </a:blip>
          <a:srcRect b="4755"/>
          <a:stretch/>
        </p:blipFill>
        <p:spPr bwMode="auto">
          <a:xfrm>
            <a:off x="5153025" y="28241"/>
            <a:ext cx="7038975" cy="36106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4"/>
          <a:srcRect r="11253"/>
          <a:stretch/>
        </p:blipFill>
        <p:spPr>
          <a:xfrm>
            <a:off x="144380" y="2047561"/>
            <a:ext cx="6448925" cy="1266667"/>
          </a:xfrm>
          <a:prstGeom prst="rect">
            <a:avLst/>
          </a:prstGeom>
        </p:spPr>
      </p:pic>
    </p:spTree>
    <p:extLst>
      <p:ext uri="{BB962C8B-B14F-4D97-AF65-F5344CB8AC3E}">
        <p14:creationId xmlns:p14="http://schemas.microsoft.com/office/powerpoint/2010/main" val="15846816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3143" y="48047"/>
            <a:ext cx="12085714" cy="6761905"/>
          </a:xfrm>
          <a:prstGeom prst="rect">
            <a:avLst/>
          </a:prstGeom>
        </p:spPr>
      </p:pic>
    </p:spTree>
    <p:extLst>
      <p:ext uri="{BB962C8B-B14F-4D97-AF65-F5344CB8AC3E}">
        <p14:creationId xmlns:p14="http://schemas.microsoft.com/office/powerpoint/2010/main" val="3116935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286" y="67095"/>
            <a:ext cx="12171428" cy="6723809"/>
          </a:xfrm>
          <a:prstGeom prst="rect">
            <a:avLst/>
          </a:prstGeom>
        </p:spPr>
      </p:pic>
    </p:spTree>
    <p:extLst>
      <p:ext uri="{BB962C8B-B14F-4D97-AF65-F5344CB8AC3E}">
        <p14:creationId xmlns:p14="http://schemas.microsoft.com/office/powerpoint/2010/main" val="1616802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时间节点和目的</a:t>
            </a:r>
            <a:endParaRPr lang="zh-CN" altLang="en-US" dirty="0"/>
          </a:p>
        </p:txBody>
      </p:sp>
      <p:sp>
        <p:nvSpPr>
          <p:cNvPr id="3" name="内容占位符 2"/>
          <p:cNvSpPr>
            <a:spLocks noGrp="1"/>
          </p:cNvSpPr>
          <p:nvPr>
            <p:ph idx="1"/>
          </p:nvPr>
        </p:nvSpPr>
        <p:spPr>
          <a:xfrm>
            <a:off x="838200" y="1825625"/>
            <a:ext cx="10515600" cy="2104691"/>
          </a:xfrm>
        </p:spPr>
        <p:txBody>
          <a:bodyPr/>
          <a:lstStyle/>
          <a:p>
            <a:r>
              <a:rPr lang="en-US" altLang="zh-CN" dirty="0" smtClean="0"/>
              <a:t>【</a:t>
            </a:r>
            <a:r>
              <a:rPr lang="en-US" altLang="zh-CN" dirty="0"/>
              <a:t>SIGGRAPH 2012</a:t>
            </a:r>
            <a:r>
              <a:rPr lang="en-US" altLang="zh-CN" dirty="0" smtClean="0"/>
              <a:t>】</a:t>
            </a:r>
            <a:r>
              <a:rPr lang="zh-CN" altLang="en-US" dirty="0"/>
              <a:t>迪士</a:t>
            </a:r>
            <a:r>
              <a:rPr lang="zh-CN" altLang="en-US" dirty="0" smtClean="0"/>
              <a:t>尼：</a:t>
            </a:r>
            <a:r>
              <a:rPr lang="en-US" altLang="zh-CN" dirty="0" smtClean="0"/>
              <a:t>Physically-based </a:t>
            </a:r>
            <a:r>
              <a:rPr lang="en-US" altLang="zh-CN" dirty="0"/>
              <a:t>shading at Disney</a:t>
            </a:r>
            <a:endParaRPr lang="en-US" altLang="zh-CN" dirty="0" smtClean="0"/>
          </a:p>
          <a:p>
            <a:r>
              <a:rPr lang="en-US" altLang="zh-CN" dirty="0" smtClean="0"/>
              <a:t>【</a:t>
            </a:r>
            <a:r>
              <a:rPr lang="en-US" altLang="zh-CN" dirty="0"/>
              <a:t>SIGGRAPH 2013】 UE4 </a:t>
            </a:r>
            <a:r>
              <a:rPr lang="zh-CN" altLang="en-US" dirty="0"/>
              <a:t>：</a:t>
            </a:r>
            <a:r>
              <a:rPr lang="en-US" altLang="zh-CN" dirty="0" smtClean="0"/>
              <a:t>《</a:t>
            </a:r>
            <a:r>
              <a:rPr lang="en-US" altLang="zh-CN" dirty="0"/>
              <a:t>Real shading in unreal engine 4》</a:t>
            </a:r>
          </a:p>
          <a:p>
            <a:r>
              <a:rPr lang="en-US" altLang="zh-CN" dirty="0"/>
              <a:t>【SIGGRAPH 2014】 Frostbite</a:t>
            </a:r>
            <a:r>
              <a:rPr lang="zh-CN" altLang="en-US" dirty="0"/>
              <a:t>（寒霜</a:t>
            </a:r>
            <a:r>
              <a:rPr lang="zh-CN" altLang="en-US" dirty="0" smtClean="0"/>
              <a:t>）</a:t>
            </a:r>
            <a:r>
              <a:rPr lang="en-US" altLang="zh-CN" dirty="0" smtClean="0"/>
              <a:t>《</a:t>
            </a:r>
            <a:r>
              <a:rPr lang="en-US" altLang="zh-CN" dirty="0"/>
              <a:t>Moving Frostbite to PBR》</a:t>
            </a:r>
          </a:p>
          <a:p>
            <a:r>
              <a:rPr lang="en-US" altLang="zh-CN" dirty="0"/>
              <a:t>【GDC 2014】 Unity</a:t>
            </a:r>
            <a:r>
              <a:rPr lang="zh-CN" altLang="en-US" dirty="0"/>
              <a:t>：</a:t>
            </a:r>
            <a:r>
              <a:rPr lang="en-US" altLang="zh-CN" dirty="0"/>
              <a:t>Physically Based Shading in Unity</a:t>
            </a:r>
          </a:p>
          <a:p>
            <a:endParaRPr lang="zh-CN" altLang="en-US" dirty="0"/>
          </a:p>
        </p:txBody>
      </p:sp>
      <p:sp>
        <p:nvSpPr>
          <p:cNvPr id="4" name="内容占位符 2"/>
          <p:cNvSpPr txBox="1">
            <a:spLocks/>
          </p:cNvSpPr>
          <p:nvPr/>
        </p:nvSpPr>
        <p:spPr>
          <a:xfrm>
            <a:off x="838200" y="5378952"/>
            <a:ext cx="10515600" cy="11822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在不同光照环境下有一致可信的效果</a:t>
            </a:r>
            <a:endParaRPr lang="en-US" altLang="zh-CN" dirty="0" smtClean="0"/>
          </a:p>
          <a:p>
            <a:r>
              <a:rPr lang="zh-CN" altLang="en-US" dirty="0" smtClean="0"/>
              <a:t>减少材质参数，保证参数合理健壮</a:t>
            </a:r>
            <a:endParaRPr lang="en-US" altLang="zh-CN" dirty="0" smtClean="0"/>
          </a:p>
          <a:p>
            <a:r>
              <a:rPr lang="zh-CN" altLang="en-US" dirty="0" smtClean="0"/>
              <a:t>减少对效果的猜测</a:t>
            </a:r>
            <a:endParaRPr lang="en-US" altLang="zh-CN" dirty="0" smtClean="0"/>
          </a:p>
        </p:txBody>
      </p:sp>
    </p:spTree>
    <p:extLst>
      <p:ext uri="{BB962C8B-B14F-4D97-AF65-F5344CB8AC3E}">
        <p14:creationId xmlns:p14="http://schemas.microsoft.com/office/powerpoint/2010/main" val="1088494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Diffuse BRDF</a:t>
            </a:r>
            <a:endParaRPr lang="zh-CN" altLang="en-US" dirty="0"/>
          </a:p>
        </p:txBody>
      </p:sp>
      <p:pic>
        <p:nvPicPr>
          <p:cNvPr id="4" name="图片 3"/>
          <p:cNvPicPr>
            <a:picLocks noChangeAspect="1"/>
          </p:cNvPicPr>
          <p:nvPr/>
        </p:nvPicPr>
        <p:blipFill>
          <a:blip r:embed="rId2"/>
          <a:stretch>
            <a:fillRect/>
          </a:stretch>
        </p:blipFill>
        <p:spPr>
          <a:xfrm>
            <a:off x="2389414" y="1690688"/>
            <a:ext cx="7064829" cy="3784730"/>
          </a:xfrm>
          <a:prstGeom prst="rect">
            <a:avLst/>
          </a:prstGeom>
        </p:spPr>
      </p:pic>
      <p:sp>
        <p:nvSpPr>
          <p:cNvPr id="3" name="文本框 2">
            <a:hlinkClick r:id="rId3" action="ppaction://hlinksldjump"/>
          </p:cNvPr>
          <p:cNvSpPr txBox="1"/>
          <p:nvPr/>
        </p:nvSpPr>
        <p:spPr>
          <a:xfrm>
            <a:off x="8901404" y="6251509"/>
            <a:ext cx="1940768" cy="400110"/>
          </a:xfrm>
          <a:prstGeom prst="rect">
            <a:avLst/>
          </a:prstGeom>
          <a:noFill/>
        </p:spPr>
        <p:txBody>
          <a:bodyPr wrap="square" rtlCol="0">
            <a:spAutoFit/>
          </a:bodyPr>
          <a:lstStyle/>
          <a:p>
            <a:r>
              <a:rPr lang="zh-CN" altLang="en-US" sz="2000" dirty="0" smtClean="0"/>
              <a:t>漫反射的本质</a:t>
            </a:r>
            <a:endParaRPr lang="zh-CN" altLang="en-US" sz="2000" dirty="0"/>
          </a:p>
        </p:txBody>
      </p:sp>
    </p:spTree>
    <p:extLst>
      <p:ext uri="{BB962C8B-B14F-4D97-AF65-F5344CB8AC3E}">
        <p14:creationId xmlns:p14="http://schemas.microsoft.com/office/powerpoint/2010/main" val="380392367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Specular BRDF</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3559629"/>
                <a:ext cx="10515600" cy="261733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altLang="zh-CN" sz="5400" i="1">
                          <a:latin typeface="Cambria Math" panose="02040503050406030204" pitchFamily="18" charset="0"/>
                        </a:rPr>
                        <m:t>f</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𝑙</m:t>
                          </m:r>
                          <m:r>
                            <a:rPr lang="en-US" altLang="zh-CN" sz="5400" b="0" i="0" smtClean="0">
                              <a:latin typeface="Cambria Math" panose="02040503050406030204" pitchFamily="18" charset="0"/>
                            </a:rPr>
                            <m:t>,</m:t>
                          </m:r>
                          <m:r>
                            <m:rPr>
                              <m:sty m:val="p"/>
                            </m:rPr>
                            <a:rPr lang="en-US" altLang="zh-CN" sz="5400" b="0" i="0" smtClean="0">
                              <a:latin typeface="Cambria Math" panose="02040503050406030204" pitchFamily="18" charset="0"/>
                            </a:rPr>
                            <m:t>v</m:t>
                          </m:r>
                        </m:e>
                      </m:d>
                      <m:r>
                        <a:rPr lang="en-US" altLang="zh-CN" sz="5400" b="0" i="0" smtClean="0">
                          <a:latin typeface="Cambria Math" panose="02040503050406030204" pitchFamily="18" charset="0"/>
                        </a:rPr>
                        <m:t>=</m:t>
                      </m:r>
                      <m:f>
                        <m:fPr>
                          <m:ctrlPr>
                            <a:rPr lang="en-US" altLang="zh-CN" sz="5400" b="0" i="1" smtClean="0">
                              <a:latin typeface="Cambria Math" panose="02040503050406030204" pitchFamily="18" charset="0"/>
                            </a:rPr>
                          </m:ctrlPr>
                        </m:fPr>
                        <m:num>
                          <m:r>
                            <a:rPr lang="en-US" altLang="zh-CN" sz="5400" b="0" i="1" smtClean="0">
                              <a:latin typeface="Cambria Math" panose="02040503050406030204" pitchFamily="18" charset="0"/>
                            </a:rPr>
                            <m:t>𝐷</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h</m:t>
                              </m:r>
                            </m:e>
                          </m:d>
                          <m:r>
                            <a:rPr lang="en-US" altLang="zh-CN" sz="5400" b="0" i="1" smtClean="0">
                              <a:latin typeface="Cambria Math" panose="02040503050406030204" pitchFamily="18" charset="0"/>
                            </a:rPr>
                            <m:t>𝐹</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𝑙</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h</m:t>
                              </m:r>
                            </m:e>
                          </m:d>
                          <m:r>
                            <a:rPr lang="en-US" altLang="zh-CN" sz="5400" b="0" i="1" smtClean="0">
                              <a:latin typeface="Cambria Math" panose="02040503050406030204" pitchFamily="18" charset="0"/>
                            </a:rPr>
                            <m:t>𝐺</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𝑙</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𝑣</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h</m:t>
                          </m:r>
                          <m:r>
                            <a:rPr lang="en-US" altLang="zh-CN" sz="5400" b="0" i="1" smtClean="0">
                              <a:latin typeface="Cambria Math" panose="02040503050406030204" pitchFamily="18" charset="0"/>
                            </a:rPr>
                            <m:t>)</m:t>
                          </m:r>
                        </m:num>
                        <m:den>
                          <m:r>
                            <a:rPr lang="en-US" altLang="zh-CN" sz="5400" b="0" i="1" smtClean="0">
                              <a:latin typeface="Cambria Math" panose="02040503050406030204" pitchFamily="18" charset="0"/>
                            </a:rPr>
                            <m:t>4(</m:t>
                          </m:r>
                          <m:r>
                            <a:rPr lang="en-US" altLang="zh-CN" sz="5400" b="0" i="1" smtClean="0">
                              <a:latin typeface="Cambria Math" panose="02040503050406030204" pitchFamily="18" charset="0"/>
                            </a:rPr>
                            <m:t>𝑛</m:t>
                          </m:r>
                          <m:r>
                            <a:rPr lang="en-US" altLang="zh-CN" sz="5400" i="1">
                              <a:latin typeface="Cambria Math" panose="02040503050406030204" pitchFamily="18" charset="0"/>
                            </a:rPr>
                            <m:t>·</m:t>
                          </m:r>
                          <m:r>
                            <a:rPr lang="en-US" altLang="zh-CN" sz="5400" b="0" i="1" smtClean="0">
                              <a:latin typeface="Cambria Math" panose="02040503050406030204" pitchFamily="18" charset="0"/>
                            </a:rPr>
                            <m:t>𝑙</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𝑛</m:t>
                          </m:r>
                          <m:r>
                            <a:rPr lang="en-US" altLang="zh-CN" sz="5400" i="1">
                              <a:latin typeface="Cambria Math" panose="02040503050406030204" pitchFamily="18" charset="0"/>
                            </a:rPr>
                            <m:t>·</m:t>
                          </m:r>
                          <m:r>
                            <a:rPr lang="en-US" altLang="zh-CN" sz="5400" b="0" i="1" smtClean="0">
                              <a:latin typeface="Cambria Math" panose="02040503050406030204" pitchFamily="18" charset="0"/>
                            </a:rPr>
                            <m:t>𝑣</m:t>
                          </m:r>
                          <m:r>
                            <a:rPr lang="en-US" altLang="zh-CN" sz="5400" b="0" i="1" smtClean="0">
                              <a:latin typeface="Cambria Math" panose="02040503050406030204" pitchFamily="18" charset="0"/>
                            </a:rPr>
                            <m:t>)</m:t>
                          </m:r>
                        </m:den>
                      </m:f>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3559629"/>
                <a:ext cx="10515600" cy="2617334"/>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215225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什么是渲染</a:t>
            </a:r>
            <a:endParaRPr lang="zh-CN" altLang="en-US" dirty="0"/>
          </a:p>
        </p:txBody>
      </p:sp>
      <p:pic>
        <p:nvPicPr>
          <p:cNvPr id="4" name="图片 3"/>
          <p:cNvPicPr>
            <a:picLocks noChangeAspect="1"/>
          </p:cNvPicPr>
          <p:nvPr/>
        </p:nvPicPr>
        <p:blipFill>
          <a:blip r:embed="rId3"/>
          <a:stretch>
            <a:fillRect/>
          </a:stretch>
        </p:blipFill>
        <p:spPr>
          <a:xfrm>
            <a:off x="358380" y="3246665"/>
            <a:ext cx="5334000" cy="3238500"/>
          </a:xfrm>
          <a:prstGeom prst="rect">
            <a:avLst/>
          </a:prstGeom>
        </p:spPr>
      </p:pic>
      <p:pic>
        <p:nvPicPr>
          <p:cNvPr id="1026" name="Picture 2" descr="https://learnopengl-cn.github.io/img/07/01/tex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422" y="1548881"/>
            <a:ext cx="762000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46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sp>
        <p:nvSpPr>
          <p:cNvPr id="3" name="内容占位符 2"/>
          <p:cNvSpPr>
            <a:spLocks noGrp="1"/>
          </p:cNvSpPr>
          <p:nvPr>
            <p:ph idx="1"/>
          </p:nvPr>
        </p:nvSpPr>
        <p:spPr/>
        <p:txBody>
          <a:bodyPr/>
          <a:lstStyle/>
          <a:p>
            <a:r>
              <a:rPr lang="en-US" altLang="zh-CN" b="1" dirty="0">
                <a:solidFill>
                  <a:srgbClr val="24292E"/>
                </a:solidFill>
                <a:latin typeface="-apple-system"/>
              </a:rPr>
              <a:t>D</a:t>
            </a:r>
            <a:r>
              <a:rPr lang="zh-CN" altLang="en-US" b="1" dirty="0">
                <a:solidFill>
                  <a:srgbClr val="24292E"/>
                </a:solidFill>
                <a:latin typeface="-apple-system"/>
              </a:rPr>
              <a:t>（</a:t>
            </a:r>
            <a:r>
              <a:rPr lang="en-US" altLang="zh-CN" b="1" dirty="0">
                <a:solidFill>
                  <a:srgbClr val="24292E"/>
                </a:solidFill>
                <a:latin typeface="-apple-system"/>
              </a:rPr>
              <a:t>h</a:t>
            </a:r>
            <a:r>
              <a:rPr lang="zh-CN" altLang="en-US" b="1" dirty="0">
                <a:solidFill>
                  <a:srgbClr val="24292E"/>
                </a:solidFill>
                <a:latin typeface="-apple-system"/>
              </a:rPr>
              <a:t>）</a:t>
            </a:r>
            <a:r>
              <a:rPr lang="zh-CN" altLang="en-US" dirty="0">
                <a:solidFill>
                  <a:srgbClr val="24292E"/>
                </a:solidFill>
                <a:latin typeface="-apple-system"/>
              </a:rPr>
              <a:t>：法线分布函数 （</a:t>
            </a:r>
            <a:r>
              <a:rPr lang="en-US" altLang="zh-CN" dirty="0">
                <a:solidFill>
                  <a:srgbClr val="24292E"/>
                </a:solidFill>
                <a:latin typeface="-apple-system"/>
              </a:rPr>
              <a:t>Normal Distribution Function</a:t>
            </a:r>
            <a:r>
              <a:rPr lang="zh-CN" altLang="en-US" dirty="0">
                <a:solidFill>
                  <a:srgbClr val="24292E"/>
                </a:solidFill>
                <a:latin typeface="-apple-system"/>
              </a:rPr>
              <a:t>），</a:t>
            </a:r>
            <a:r>
              <a:rPr lang="zh-CN" altLang="en-US" dirty="0" smtClean="0">
                <a:solidFill>
                  <a:srgbClr val="24292E"/>
                </a:solidFill>
                <a:latin typeface="-apple-system"/>
              </a:rPr>
              <a:t>描述正确</a:t>
            </a:r>
            <a:r>
              <a:rPr lang="zh-CN" altLang="en-US" dirty="0">
                <a:solidFill>
                  <a:srgbClr val="24292E"/>
                </a:solidFill>
                <a:latin typeface="-apple-system"/>
              </a:rPr>
              <a:t>朝向的</a:t>
            </a:r>
            <a:r>
              <a:rPr lang="zh-CN" altLang="en-US" dirty="0" smtClean="0">
                <a:solidFill>
                  <a:srgbClr val="24292E"/>
                </a:solidFill>
                <a:latin typeface="-apple-system"/>
              </a:rPr>
              <a:t>法线分布。</a:t>
            </a:r>
            <a:r>
              <a:rPr lang="zh-CN" altLang="en-US" dirty="0">
                <a:solidFill>
                  <a:srgbClr val="24292E"/>
                </a:solidFill>
                <a:latin typeface="-apple-system"/>
              </a:rPr>
              <a:t>即具有正确朝向，能够将来自</a:t>
            </a:r>
            <a:r>
              <a:rPr lang="en-US" altLang="zh-CN" dirty="0">
                <a:solidFill>
                  <a:srgbClr val="24292E"/>
                </a:solidFill>
                <a:latin typeface="-apple-system"/>
              </a:rPr>
              <a:t>l</a:t>
            </a:r>
            <a:r>
              <a:rPr lang="zh-CN" altLang="en-US" dirty="0">
                <a:solidFill>
                  <a:srgbClr val="24292E"/>
                </a:solidFill>
                <a:latin typeface="-apple-system"/>
              </a:rPr>
              <a:t>的光反射到</a:t>
            </a:r>
            <a:r>
              <a:rPr lang="en-US" altLang="zh-CN" dirty="0">
                <a:solidFill>
                  <a:srgbClr val="24292E"/>
                </a:solidFill>
                <a:latin typeface="-apple-system"/>
              </a:rPr>
              <a:t>v</a:t>
            </a:r>
            <a:r>
              <a:rPr lang="zh-CN" altLang="en-US" dirty="0">
                <a:solidFill>
                  <a:srgbClr val="24292E"/>
                </a:solidFill>
                <a:latin typeface="-apple-system"/>
              </a:rPr>
              <a:t>的</a:t>
            </a:r>
            <a:r>
              <a:rPr lang="zh-CN" altLang="en-US" dirty="0" smtClean="0">
                <a:solidFill>
                  <a:srgbClr val="24292E"/>
                </a:solidFill>
                <a:latin typeface="-apple-system"/>
              </a:rPr>
              <a:t>表面的百分比</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2"/>
                <a:stretch>
                  <a:fillRect/>
                </a:stretch>
              </a:blipFill>
            </p:spPr>
            <p:txBody>
              <a:bodyPr/>
              <a:lstStyle/>
              <a:p>
                <a:r>
                  <a:rPr lang="zh-CN" altLang="en-US">
                    <a:noFill/>
                  </a:rPr>
                  <a:t> </a:t>
                </a:r>
              </a:p>
            </p:txBody>
          </p:sp>
        </mc:Fallback>
      </mc:AlternateContent>
      <p:pic>
        <p:nvPicPr>
          <p:cNvPr id="3074" name="Picture 2" descr="https://github.com/QianMo/PBR-White-Paper/raw/master/content/part%201/media/96cfde9628680bc6d9b5934b5a8043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57718"/>
            <a:ext cx="10307864" cy="28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8401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pic>
        <p:nvPicPr>
          <p:cNvPr id="4098" name="Picture 2" descr="https://github.com/QianMo/PBR-White-Paper/raw/master/content/part%201/media/d5a14ad4b88d3da2ba3730bcad3c705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7501" y="2515330"/>
            <a:ext cx="4925112" cy="9145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4"/>
          <a:srcRect r="1405" b="-5464"/>
          <a:stretch/>
        </p:blipFill>
        <p:spPr>
          <a:xfrm>
            <a:off x="0" y="4058212"/>
            <a:ext cx="12216809" cy="445091"/>
          </a:xfrm>
          <a:prstGeom prst="rect">
            <a:avLst/>
          </a:prstGeom>
        </p:spPr>
      </p:pic>
      <p:pic>
        <p:nvPicPr>
          <p:cNvPr id="4100" name="Picture 4" descr="https://github.com/QianMo/PBR-White-Paper/raw/master/content/part%201/media/d9b94cd41cd6cea5cfe6c13c93784b6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394" y="4935369"/>
            <a:ext cx="37433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1535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a:t>
            </a:r>
            <a:r>
              <a:rPr lang="zh-CN" altLang="en-US" b="1" dirty="0" smtClean="0"/>
              <a:t>分布函数</a:t>
            </a:r>
            <a:r>
              <a:rPr lang="zh-CN" altLang="en-US" sz="2800" b="1" dirty="0"/>
              <a:t>（</a:t>
            </a:r>
            <a:r>
              <a:rPr lang="en-US" altLang="zh-CN" sz="2800" b="1" dirty="0"/>
              <a:t>Normal Distribution </a:t>
            </a:r>
            <a:r>
              <a:rPr lang="en-US" altLang="zh-CN" sz="2800" b="1" dirty="0" smtClean="0"/>
              <a:t>Function)</a:t>
            </a:r>
            <a:endParaRPr lang="zh-CN" altLang="en-US" sz="2800" dirty="0"/>
          </a:p>
        </p:txBody>
      </p:sp>
      <p:sp>
        <p:nvSpPr>
          <p:cNvPr id="3" name="内容占位符 2"/>
          <p:cNvSpPr>
            <a:spLocks noGrp="1"/>
          </p:cNvSpPr>
          <p:nvPr>
            <p:ph idx="1"/>
          </p:nvPr>
        </p:nvSpPr>
        <p:spPr/>
        <p:txBody>
          <a:bodyPr/>
          <a:lstStyle/>
          <a:p>
            <a:r>
              <a:rPr lang="en-US" altLang="zh-CN" dirty="0" smtClean="0"/>
              <a:t>GGX</a:t>
            </a:r>
            <a:endParaRPr lang="zh-CN" altLang="en-US" dirty="0"/>
          </a:p>
        </p:txBody>
      </p:sp>
      <p:pic>
        <p:nvPicPr>
          <p:cNvPr id="4" name="图片 3"/>
          <p:cNvPicPr>
            <a:picLocks noChangeAspect="1"/>
          </p:cNvPicPr>
          <p:nvPr/>
        </p:nvPicPr>
        <p:blipFill rotWithShape="1">
          <a:blip r:embed="rId2"/>
          <a:srcRect l="9896" t="6982" r="9350" b="8402"/>
          <a:stretch/>
        </p:blipFill>
        <p:spPr>
          <a:xfrm>
            <a:off x="2306145" y="2125399"/>
            <a:ext cx="4321935" cy="4576165"/>
          </a:xfrm>
          <a:prstGeom prst="rect">
            <a:avLst/>
          </a:prstGeom>
        </p:spPr>
      </p:pic>
      <p:pic>
        <p:nvPicPr>
          <p:cNvPr id="1026" name="Picture 2" descr="http://www.resetoter.cn/wp-content/uploads/2018/05/img_5af4652d986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462" y="1825625"/>
            <a:ext cx="4636138" cy="487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2149657" y="6069931"/>
            <a:ext cx="572593" cy="369332"/>
          </a:xfrm>
          <a:prstGeom prst="rect">
            <a:avLst/>
          </a:prstGeom>
        </p:spPr>
        <p:txBody>
          <a:bodyPr wrap="none">
            <a:spAutoFit/>
          </a:bodyPr>
          <a:lstStyle/>
          <a:p>
            <a:r>
              <a:rPr lang="en-US" altLang="zh-CN" dirty="0" smtClean="0">
                <a:solidFill>
                  <a:schemeClr val="accent6"/>
                </a:solidFill>
              </a:rPr>
              <a:t>N`H</a:t>
            </a:r>
            <a:endParaRPr lang="en-US" altLang="zh-CN" dirty="0">
              <a:solidFill>
                <a:schemeClr val="accent6"/>
              </a:solidFill>
            </a:endParaRPr>
          </a:p>
        </p:txBody>
      </p:sp>
      <p:sp>
        <p:nvSpPr>
          <p:cNvPr id="8" name="矩形 7"/>
          <p:cNvSpPr/>
          <p:nvPr/>
        </p:nvSpPr>
        <p:spPr>
          <a:xfrm>
            <a:off x="5266432" y="6317615"/>
            <a:ext cx="877163" cy="369332"/>
          </a:xfrm>
          <a:prstGeom prst="rect">
            <a:avLst/>
          </a:prstGeom>
        </p:spPr>
        <p:txBody>
          <a:bodyPr wrap="none">
            <a:spAutoFit/>
          </a:bodyPr>
          <a:lstStyle/>
          <a:p>
            <a:r>
              <a:rPr lang="zh-CN" altLang="en-US" dirty="0" smtClean="0">
                <a:solidFill>
                  <a:srgbClr val="FF0000"/>
                </a:solidFill>
              </a:rPr>
              <a:t>粗糙度</a:t>
            </a:r>
            <a:endParaRPr lang="en-US" altLang="zh-CN" dirty="0">
              <a:solidFill>
                <a:srgbClr val="FF0000"/>
              </a:solidFill>
            </a:endParaRPr>
          </a:p>
        </p:txBody>
      </p:sp>
      <p:pic>
        <p:nvPicPr>
          <p:cNvPr id="9" name="Picture 2" descr="https://github.com/QianMo/PBR-White-Paper/raw/master/content/part%201/media/d5a14ad4b88d3da2ba3730bcad3c70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975" y="5813488"/>
            <a:ext cx="4925112" cy="91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3929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法线分布函数</a:t>
            </a:r>
            <a:r>
              <a:rPr lang="zh-CN" altLang="en-US" sz="2800" b="1" dirty="0" smtClean="0"/>
              <a:t>（</a:t>
            </a:r>
            <a:r>
              <a:rPr lang="en-US" altLang="zh-CN" sz="2800" b="1" dirty="0"/>
              <a:t>Normal Distribution Function)</a:t>
            </a:r>
            <a:endParaRPr lang="zh-CN" altLang="en-US" dirty="0"/>
          </a:p>
        </p:txBody>
      </p:sp>
      <p:pic>
        <p:nvPicPr>
          <p:cNvPr id="2050" name="Picture 2" descr="http://www.resetoter.cn/wp-content/uploads/2018/05/img_5af463cba21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372" y="1940053"/>
            <a:ext cx="4422228" cy="46509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3"/>
          <a:srcRect t="3952" b="3343"/>
          <a:stretch/>
        </p:blipFill>
        <p:spPr>
          <a:xfrm>
            <a:off x="1634754" y="2340864"/>
            <a:ext cx="4708975" cy="445230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8" name="内容占位符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Blinn-Phong</a:t>
            </a:r>
            <a:endParaRPr lang="zh-CN" altLang="en-US" dirty="0"/>
          </a:p>
        </p:txBody>
      </p:sp>
      <p:sp>
        <p:nvSpPr>
          <p:cNvPr id="9" name="矩形 8"/>
          <p:cNvSpPr/>
          <p:nvPr/>
        </p:nvSpPr>
        <p:spPr>
          <a:xfrm>
            <a:off x="4738450" y="4800000"/>
            <a:ext cx="537327" cy="369332"/>
          </a:xfrm>
          <a:prstGeom prst="rect">
            <a:avLst/>
          </a:prstGeom>
        </p:spPr>
        <p:txBody>
          <a:bodyPr wrap="none">
            <a:spAutoFit/>
          </a:bodyPr>
          <a:lstStyle/>
          <a:p>
            <a:r>
              <a:rPr lang="en-US" altLang="zh-CN" dirty="0" smtClean="0">
                <a:solidFill>
                  <a:srgbClr val="FF0000"/>
                </a:solidFill>
              </a:rPr>
              <a:t>V·H</a:t>
            </a:r>
            <a:endParaRPr lang="en-US" altLang="zh-CN" dirty="0">
              <a:solidFill>
                <a:srgbClr val="FF0000"/>
              </a:solidFill>
            </a:endParaRPr>
          </a:p>
        </p:txBody>
      </p:sp>
      <p:sp>
        <p:nvSpPr>
          <p:cNvPr id="10" name="文本框 9"/>
          <p:cNvSpPr txBox="1"/>
          <p:nvPr/>
        </p:nvSpPr>
        <p:spPr>
          <a:xfrm>
            <a:off x="4519822" y="6369036"/>
            <a:ext cx="279244" cy="646331"/>
          </a:xfrm>
          <a:prstGeom prst="rect">
            <a:avLst/>
          </a:prstGeom>
          <a:noFill/>
        </p:spPr>
        <p:txBody>
          <a:bodyPr wrap="none" rtlCol="0">
            <a:spAutoFit/>
          </a:bodyPr>
          <a:lstStyle/>
          <a:p>
            <a:r>
              <a:rPr lang="en-US" altLang="zh-CN" dirty="0">
                <a:solidFill>
                  <a:schemeClr val="accent6"/>
                </a:solidFill>
              </a:rPr>
              <a:t>s</a:t>
            </a:r>
            <a:endParaRPr lang="en-US" altLang="zh-CN" dirty="0" smtClean="0">
              <a:solidFill>
                <a:schemeClr val="accent6"/>
              </a:solidFill>
            </a:endParaRPr>
          </a:p>
          <a:p>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7236372" y="6058564"/>
                <a:ext cx="4422227" cy="53245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𝐷</m:t>
                          </m:r>
                        </m:e>
                        <m:sub>
                          <m:r>
                            <a:rPr lang="en-US" altLang="zh-CN" sz="3200" b="0" i="1" smtClean="0">
                              <a:solidFill>
                                <a:schemeClr val="tx1"/>
                              </a:solidFill>
                              <a:latin typeface="Cambria Math" panose="02040503050406030204" pitchFamily="18" charset="0"/>
                            </a:rPr>
                            <m:t>𝐵𝑙𝑖𝑛𝑛</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𝑃h𝑜𝑛𝑔</m:t>
                          </m:r>
                        </m:sub>
                      </m:sSub>
                      <m:r>
                        <a:rPr lang="en-US" altLang="zh-CN" sz="3200" b="0" i="1" smtClean="0">
                          <a:solidFill>
                            <a:schemeClr val="tx1"/>
                          </a:solidFill>
                          <a:latin typeface="Cambria Math" panose="02040503050406030204" pitchFamily="18" charset="0"/>
                        </a:rPr>
                        <m:t>=</m:t>
                      </m:r>
                      <m:sSup>
                        <m:sSupPr>
                          <m:ctrlPr>
                            <a:rPr lang="en-US" altLang="zh-CN" sz="3200" b="0" i="1" smtClean="0">
                              <a:solidFill>
                                <a:schemeClr val="tx1"/>
                              </a:solidFill>
                              <a:latin typeface="Cambria Math" panose="02040503050406030204" pitchFamily="18" charset="0"/>
                            </a:rPr>
                          </m:ctrlPr>
                        </m:sSupPr>
                        <m:e>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𝑁</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𝐻</m:t>
                          </m:r>
                          <m:r>
                            <a:rPr lang="en-US" altLang="zh-CN" sz="3200" b="0" i="1" smtClean="0">
                              <a:solidFill>
                                <a:schemeClr val="tx1"/>
                              </a:solidFill>
                              <a:latin typeface="Cambria Math" panose="02040503050406030204" pitchFamily="18" charset="0"/>
                            </a:rPr>
                            <m:t>)</m:t>
                          </m:r>
                        </m:e>
                        <m:sup>
                          <m:r>
                            <a:rPr lang="en-US" altLang="zh-CN" sz="3200" b="0" i="1" smtClean="0">
                              <a:solidFill>
                                <a:schemeClr val="tx1"/>
                              </a:solidFill>
                              <a:latin typeface="Cambria Math" panose="02040503050406030204" pitchFamily="18" charset="0"/>
                            </a:rPr>
                            <m:t>𝑠</m:t>
                          </m:r>
                        </m:sup>
                      </m:sSup>
                    </m:oMath>
                  </m:oMathPara>
                </a14:m>
                <a:endParaRPr lang="zh-CN" altLang="en-US"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236372" y="6058564"/>
                <a:ext cx="4422227" cy="53245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75702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菲涅尔方程</a:t>
            </a:r>
            <a:r>
              <a:rPr lang="en-US" altLang="zh-CN" dirty="0" smtClean="0"/>
              <a:t>Fresnel</a:t>
            </a:r>
            <a:endParaRPr lang="zh-CN" altLang="en-US" dirty="0"/>
          </a:p>
        </p:txBody>
      </p:sp>
      <p:pic>
        <p:nvPicPr>
          <p:cNvPr id="4" name="图片 3"/>
          <p:cNvPicPr>
            <a:picLocks noChangeAspect="1"/>
          </p:cNvPicPr>
          <p:nvPr/>
        </p:nvPicPr>
        <p:blipFill>
          <a:blip r:embed="rId3"/>
          <a:stretch>
            <a:fillRect/>
          </a:stretch>
        </p:blipFill>
        <p:spPr>
          <a:xfrm>
            <a:off x="6467475" y="1141503"/>
            <a:ext cx="5724525" cy="5610225"/>
          </a:xfrm>
          <a:prstGeom prst="rect">
            <a:avLst/>
          </a:prstGeom>
        </p:spPr>
      </p:pic>
      <p:sp>
        <p:nvSpPr>
          <p:cNvPr id="8" name="文本框 7"/>
          <p:cNvSpPr txBox="1"/>
          <p:nvPr/>
        </p:nvSpPr>
        <p:spPr>
          <a:xfrm>
            <a:off x="392057" y="2682389"/>
            <a:ext cx="4339650" cy="369332"/>
          </a:xfrm>
          <a:prstGeom prst="rect">
            <a:avLst/>
          </a:prstGeom>
          <a:noFill/>
        </p:spPr>
        <p:txBody>
          <a:bodyPr wrap="none" rtlCol="0">
            <a:spAutoFit/>
          </a:bodyPr>
          <a:lstStyle/>
          <a:p>
            <a:r>
              <a:rPr lang="zh-CN" altLang="en-US" dirty="0"/>
              <a:t>光线以不同角度入射会有不同的反射率。</a:t>
            </a:r>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1" i="1" smtClean="0">
                              <a:solidFill>
                                <a:srgbClr val="00B050"/>
                              </a:solidFill>
                              <a:latin typeface="Cambria Math" panose="02040503050406030204" pitchFamily="18" charset="0"/>
                            </a:rPr>
                            <m:t>𝑭</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𝒍</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pic>
        <p:nvPicPr>
          <p:cNvPr id="6146" name="Picture 2" descr="https://github.com/QianMo/PBR-White-Paper/raw/master/content/part%201/media/8c145484bc6c975b4fbbfe7b27e8df4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057" y="3435395"/>
            <a:ext cx="5886450" cy="523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92057" y="4796428"/>
            <a:ext cx="6424414" cy="369332"/>
          </a:xfrm>
          <a:prstGeom prst="rect">
            <a:avLst/>
          </a:prstGeom>
        </p:spPr>
        <p:txBody>
          <a:bodyPr wrap="square">
            <a:spAutoFit/>
          </a:bodyPr>
          <a:lstStyle/>
          <a:p>
            <a:r>
              <a:rPr lang="en-US" altLang="zh-CN" dirty="0" smtClean="0">
                <a:solidFill>
                  <a:srgbClr val="0000FF"/>
                </a:solidFill>
                <a:latin typeface="新宋体" panose="02010609030101010101" pitchFamily="49" charset="-122"/>
                <a:ea typeface="新宋体" panose="02010609030101010101" pitchFamily="49" charset="-122"/>
              </a:rPr>
              <a:t>float3</a:t>
            </a:r>
            <a:r>
              <a:rPr lang="en-US" altLang="zh-CN" dirty="0" smtClean="0">
                <a:solidFill>
                  <a:srgbClr val="000000"/>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F0 = lerp</a:t>
            </a:r>
            <a:r>
              <a:rPr lang="en-US" altLang="zh-CN" dirty="0" smtClean="0">
                <a:solidFill>
                  <a:srgbClr val="000000"/>
                </a:solidFill>
                <a:latin typeface="新宋体" panose="02010609030101010101" pitchFamily="49" charset="-122"/>
                <a:ea typeface="新宋体" panose="02010609030101010101" pitchFamily="49" charset="-122"/>
              </a:rPr>
              <a:t>((0.04,0.04,0.04, </a:t>
            </a:r>
            <a:r>
              <a:rPr lang="en-US" altLang="zh-CN" dirty="0">
                <a:solidFill>
                  <a:srgbClr val="000000"/>
                </a:solidFill>
                <a:latin typeface="新宋体" panose="02010609030101010101" pitchFamily="49" charset="-122"/>
                <a:ea typeface="新宋体" panose="02010609030101010101" pitchFamily="49" charset="-122"/>
              </a:rPr>
              <a:t>Albedo, _Metallic);</a:t>
            </a:r>
            <a:endParaRPr lang="zh-CN" altLang="en-US" dirty="0"/>
          </a:p>
        </p:txBody>
      </p:sp>
      <p:sp>
        <p:nvSpPr>
          <p:cNvPr id="6" name="文本框 5"/>
          <p:cNvSpPr txBox="1"/>
          <p:nvPr/>
        </p:nvSpPr>
        <p:spPr>
          <a:xfrm>
            <a:off x="7045716" y="5813979"/>
            <a:ext cx="537327" cy="646331"/>
          </a:xfrm>
          <a:prstGeom prst="rect">
            <a:avLst/>
          </a:prstGeom>
          <a:noFill/>
        </p:spPr>
        <p:txBody>
          <a:bodyPr wrap="none" rtlCol="0">
            <a:spAutoFit/>
          </a:bodyPr>
          <a:lstStyle/>
          <a:p>
            <a:r>
              <a:rPr lang="en-US" altLang="zh-CN" dirty="0" smtClean="0">
                <a:solidFill>
                  <a:schemeClr val="accent6"/>
                </a:solidFill>
              </a:rPr>
              <a:t>V·H</a:t>
            </a:r>
          </a:p>
          <a:p>
            <a:endParaRPr lang="zh-CN" altLang="en-US" dirty="0"/>
          </a:p>
        </p:txBody>
      </p:sp>
      <p:sp>
        <p:nvSpPr>
          <p:cNvPr id="7" name="矩形 6"/>
          <p:cNvSpPr/>
          <p:nvPr/>
        </p:nvSpPr>
        <p:spPr>
          <a:xfrm>
            <a:off x="10956370" y="5165760"/>
            <a:ext cx="417102" cy="369332"/>
          </a:xfrm>
          <a:prstGeom prst="rect">
            <a:avLst/>
          </a:prstGeom>
        </p:spPr>
        <p:txBody>
          <a:bodyPr wrap="none">
            <a:spAutoFit/>
          </a:bodyPr>
          <a:lstStyle/>
          <a:p>
            <a:r>
              <a:rPr lang="en-US" altLang="zh-CN" dirty="0">
                <a:solidFill>
                  <a:srgbClr val="FF0000"/>
                </a:solidFill>
              </a:rPr>
              <a:t>F0</a:t>
            </a:r>
          </a:p>
        </p:txBody>
      </p:sp>
    </p:spTree>
    <p:extLst>
      <p:ext uri="{BB962C8B-B14F-4D97-AF65-F5344CB8AC3E}">
        <p14:creationId xmlns:p14="http://schemas.microsoft.com/office/powerpoint/2010/main" val="3764251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遮蔽函数</a:t>
            </a:r>
            <a:r>
              <a:rPr lang="en-US" altLang="zh-CN" dirty="0"/>
              <a:t>Geometric shadowing </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0" i="1" smtClean="0">
                              <a:solidFill>
                                <a:schemeClr val="tx1"/>
                              </a:solidFill>
                              <a:latin typeface="Cambria Math" panose="02040503050406030204" pitchFamily="18" charset="0"/>
                            </a:rPr>
                            <m:t>𝐹</m:t>
                          </m:r>
                          <m:d>
                            <m:dPr>
                              <m:ctrlPr>
                                <a:rPr lang="en-US" altLang="zh-CN" i="1">
                                  <a:solidFill>
                                    <a:schemeClr val="tx1"/>
                                  </a:solidFill>
                                  <a:latin typeface="Cambria Math" panose="02040503050406030204" pitchFamily="18" charset="0"/>
                                </a:rPr>
                              </m:ctrlPr>
                            </m:dPr>
                            <m:e>
                              <m:r>
                                <a:rPr lang="en-US" altLang="zh-CN" b="0" i="1">
                                  <a:solidFill>
                                    <a:schemeClr val="tx1"/>
                                  </a:solidFill>
                                  <a:latin typeface="Cambria Math" panose="02040503050406030204" pitchFamily="18" charset="0"/>
                                </a:rPr>
                                <m:t>𝑙</m:t>
                              </m:r>
                              <m:r>
                                <a:rPr lang="en-US" altLang="zh-CN" b="0" i="1">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9218" name="Picture 2" descr="https://github.com/QianMo/PBR-White-Paper/raw/master/content/part%201/media/74b23c3d9bd86c2c7da747ae5fc924b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15" y="3911219"/>
            <a:ext cx="11364770" cy="263588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s://github.com/QianMo/PBR-White-Paper/raw/master/content/part%201/media/dc5ac029d2ea421e140124755e00b12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895" y="1622660"/>
            <a:ext cx="2438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github.com/QianMo/PBR-White-Paper/raw/master/content/part%201/media/ac5b6abf417748f5193aae92472b174a.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545" y="2980617"/>
            <a:ext cx="3714750" cy="82867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https://github.com/QianMo/PBR-White-Paper/raw/master/content/part%201/media/982e3672c32998079331a1186dc61e77.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545" y="2383391"/>
            <a:ext cx="32289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github.com/QianMo/PBR-White-Paper/raw/master/content/part%201/media/1f4a62024744adeecaee447a5779e0a3.p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255" y="1577677"/>
            <a:ext cx="11525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13"/>
          <a:stretch>
            <a:fillRect/>
          </a:stretch>
        </p:blipFill>
        <p:spPr>
          <a:xfrm>
            <a:off x="5143564" y="2723216"/>
            <a:ext cx="6634821" cy="902470"/>
          </a:xfrm>
          <a:prstGeom prst="rect">
            <a:avLst/>
          </a:prstGeom>
        </p:spPr>
      </p:pic>
    </p:spTree>
    <p:extLst>
      <p:ext uri="{BB962C8B-B14F-4D97-AF65-F5344CB8AC3E}">
        <p14:creationId xmlns:p14="http://schemas.microsoft.com/office/powerpoint/2010/main" val="765890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直接光照，结束</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smtClean="0">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b="0" i="1" smtClean="0">
                              <a:solidFill>
                                <a:srgbClr val="00B050"/>
                              </a:solidFill>
                              <a:latin typeface="Cambria Math" panose="02040503050406030204" pitchFamily="18" charset="0"/>
                            </a:rPr>
                            <m:t>𝐹</m:t>
                          </m:r>
                          <m:d>
                            <m:dPr>
                              <m:ctrlPr>
                                <a:rPr lang="en-US" altLang="zh-CN" i="1">
                                  <a:solidFill>
                                    <a:srgbClr val="00B050"/>
                                  </a:solidFill>
                                  <a:latin typeface="Cambria Math" panose="02040503050406030204" pitchFamily="18" charset="0"/>
                                </a:rPr>
                              </m:ctrlPr>
                            </m:dPr>
                            <m:e>
                              <m:r>
                                <a:rPr lang="en-US" altLang="zh-CN" b="0" i="1">
                                  <a:solidFill>
                                    <a:srgbClr val="00B050"/>
                                  </a:solidFill>
                                  <a:latin typeface="Cambria Math" panose="02040503050406030204" pitchFamily="18" charset="0"/>
                                </a:rPr>
                                <m:t>𝑙</m:t>
                              </m:r>
                              <m:r>
                                <a:rPr lang="en-US" altLang="zh-CN" b="0" i="1">
                                  <a:solidFill>
                                    <a:srgbClr val="00B050"/>
                                  </a:solidFill>
                                  <a:latin typeface="Cambria Math" panose="02040503050406030204" pitchFamily="18" charset="0"/>
                                </a:rPr>
                                <m:t>,</m:t>
                              </m:r>
                              <m:r>
                                <a:rPr lang="en-US" altLang="zh-CN" b="0" i="1">
                                  <a:solidFill>
                                    <a:srgbClr val="00B050"/>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solidFill>
                                <a:srgbClr val="00B050"/>
                              </a:solidFill>
                              <a:latin typeface="Cambria Math" panose="02040503050406030204" pitchFamily="18" charset="0"/>
                            </a:rPr>
                            <m:t>)</m:t>
                          </m:r>
                        </m:num>
                        <m:den>
                          <m:r>
                            <a:rPr lang="en-US" altLang="zh-CN" i="1">
                              <a:solidFill>
                                <a:srgbClr val="00B050"/>
                              </a:solidFill>
                              <a:latin typeface="Cambria Math" panose="02040503050406030204" pitchFamily="18" charset="0"/>
                            </a:rPr>
                            <m:t>4(</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𝑙</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m:t>
                          </m:r>
                          <m:r>
                            <a:rPr lang="en-US" altLang="zh-CN" i="1">
                              <a:solidFill>
                                <a:srgbClr val="00B050"/>
                              </a:solidFill>
                              <a:latin typeface="Cambria Math" panose="02040503050406030204" pitchFamily="18" charset="0"/>
                            </a:rPr>
                            <m:t>)</m:t>
                          </m:r>
                        </m:den>
                      </m:f>
                    </m:oMath>
                  </m:oMathPara>
                </a14:m>
                <a:endParaRPr lang="zh-CN" altLang="en-US" i="1" dirty="0">
                  <a:solidFill>
                    <a:srgbClr val="00B050"/>
                  </a:solidFill>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838200" y="1706939"/>
            <a:ext cx="10841546" cy="2706335"/>
          </a:xfrm>
          <a:prstGeom prst="rect">
            <a:avLst/>
          </a:prstGeom>
        </p:spPr>
      </p:pic>
    </p:spTree>
    <p:extLst>
      <p:ext uri="{BB962C8B-B14F-4D97-AF65-F5344CB8AC3E}">
        <p14:creationId xmlns:p14="http://schemas.microsoft.com/office/powerpoint/2010/main" val="2473232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srcRect b="9387"/>
          <a:stretch/>
        </p:blipFill>
        <p:spPr>
          <a:xfrm>
            <a:off x="0" y="0"/>
            <a:ext cx="12284888" cy="6214188"/>
          </a:xfrm>
          <a:prstGeom prst="rect">
            <a:avLst/>
          </a:prstGeom>
        </p:spPr>
      </p:pic>
      <p:sp>
        <p:nvSpPr>
          <p:cNvPr id="5" name="文本框 4"/>
          <p:cNvSpPr txBox="1"/>
          <p:nvPr/>
        </p:nvSpPr>
        <p:spPr>
          <a:xfrm>
            <a:off x="8378889" y="6289993"/>
            <a:ext cx="3416320" cy="523220"/>
          </a:xfrm>
          <a:prstGeom prst="rect">
            <a:avLst/>
          </a:prstGeom>
          <a:noFill/>
        </p:spPr>
        <p:txBody>
          <a:bodyPr wrap="none" rtlCol="0">
            <a:spAutoFit/>
          </a:bodyPr>
          <a:lstStyle/>
          <a:p>
            <a:r>
              <a:rPr lang="zh-CN" altLang="en-US" sz="2800" dirty="0" smtClean="0">
                <a:latin typeface="等线" panose="02010600030101010101" pitchFamily="2" charset="-122"/>
                <a:ea typeface="等线" panose="02010600030101010101" pitchFamily="2" charset="-122"/>
              </a:rPr>
              <a:t>如果用图片作为光源</a:t>
            </a:r>
            <a:endParaRPr lang="zh-CN" altLang="en-US" sz="2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82850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光照，漫反射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反应</a:t>
            </a:r>
            <a:r>
              <a:rPr lang="zh-CN" altLang="en-US" sz="2400" dirty="0">
                <a:latin typeface="等线" panose="02010600030101010101" pitchFamily="2" charset="-122"/>
                <a:ea typeface="等线" panose="02010600030101010101" pitchFamily="2" charset="-122"/>
              </a:rPr>
              <a:t>光照环境的平均受光情况，决定大趋势</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光照强度</a:t>
            </a:r>
            <a:r>
              <a:rPr lang="zh-CN" altLang="en-US" sz="2400" dirty="0">
                <a:latin typeface="等线" panose="02010600030101010101" pitchFamily="2" charset="-122"/>
                <a:ea typeface="等线" panose="02010600030101010101" pitchFamily="2" charset="-122"/>
              </a:rPr>
              <a:t>和颜色变化较为缓和（低频</a:t>
            </a:r>
            <a:r>
              <a:rPr lang="zh-CN" altLang="en-US" sz="2400" dirty="0" smtClean="0">
                <a:latin typeface="等线" panose="02010600030101010101" pitchFamily="2" charset="-122"/>
                <a:ea typeface="等线" panose="02010600030101010101" pitchFamily="2" charset="-122"/>
              </a:rPr>
              <a:t>）</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0842886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光照，镜面反射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成像</a:t>
            </a:r>
            <a:r>
              <a:rPr lang="zh-CN" altLang="en-US" sz="2400" dirty="0">
                <a:latin typeface="等线" panose="02010600030101010101" pitchFamily="2" charset="-122"/>
                <a:ea typeface="等线" panose="02010600030101010101" pitchFamily="2" charset="-122"/>
              </a:rPr>
              <a:t>相对清晰，反应光照环境的细节</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反射</a:t>
            </a:r>
            <a:r>
              <a:rPr lang="zh-CN" altLang="en-US" sz="2400" dirty="0">
                <a:latin typeface="等线" panose="02010600030101010101" pitchFamily="2" charset="-122"/>
                <a:ea typeface="等线" panose="02010600030101010101" pitchFamily="2" charset="-122"/>
              </a:rPr>
              <a:t>内容会随着视点与物体的角度强烈变化。</a:t>
            </a:r>
          </a:p>
        </p:txBody>
      </p:sp>
      <p:pic>
        <p:nvPicPr>
          <p:cNvPr id="3" name="图片 2"/>
          <p:cNvPicPr>
            <a:picLocks noChangeAspect="1"/>
          </p:cNvPicPr>
          <p:nvPr/>
        </p:nvPicPr>
        <p:blipFill rotWithShape="1">
          <a:blip r:embed="rId3"/>
          <a:srcRect r="13213"/>
          <a:stretch/>
        </p:blipFill>
        <p:spPr>
          <a:xfrm>
            <a:off x="845125" y="1831836"/>
            <a:ext cx="2849797" cy="3117379"/>
          </a:xfrm>
          <a:prstGeom prst="rect">
            <a:avLst/>
          </a:prstGeom>
        </p:spPr>
      </p:pic>
      <p:pic>
        <p:nvPicPr>
          <p:cNvPr id="4" name="图片 3"/>
          <p:cNvPicPr>
            <a:picLocks noChangeAspect="1"/>
          </p:cNvPicPr>
          <p:nvPr/>
        </p:nvPicPr>
        <p:blipFill>
          <a:blip r:embed="rId4"/>
          <a:stretch>
            <a:fillRect/>
          </a:stretch>
        </p:blipFill>
        <p:spPr>
          <a:xfrm>
            <a:off x="850603" y="1941133"/>
            <a:ext cx="2862979" cy="3053844"/>
          </a:xfrm>
          <a:prstGeom prst="rect">
            <a:avLst/>
          </a:prstGeom>
        </p:spPr>
      </p:pic>
    </p:spTree>
    <p:extLst>
      <p:ext uri="{BB962C8B-B14F-4D97-AF65-F5344CB8AC3E}">
        <p14:creationId xmlns:p14="http://schemas.microsoft.com/office/powerpoint/2010/main" val="176014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a:t>
            </a:r>
            <a:r>
              <a:rPr lang="zh-CN" altLang="en-US" dirty="0" smtClean="0"/>
              <a:t>光照模型</a:t>
            </a:r>
            <a:r>
              <a:rPr lang="en-US" altLang="zh-CN" dirty="0" smtClean="0"/>
              <a:t>-</a:t>
            </a:r>
            <a:r>
              <a:rPr lang="zh-CN" altLang="en-US" dirty="0" smtClean="0"/>
              <a:t>漫反射</a:t>
            </a:r>
            <a:endParaRPr lang="zh-CN" altLang="en-US" dirty="0"/>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58555" y="2556588"/>
            <a:ext cx="7433445"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物体在接受到光照的一 侧出现的大面积的</a:t>
            </a:r>
            <a:r>
              <a:rPr lang="zh-CN" altLang="en-US" sz="2400" dirty="0" smtClean="0">
                <a:latin typeface="等线" panose="02010600030101010101" pitchFamily="2" charset="-122"/>
                <a:ea typeface="等线" panose="02010600030101010101" pitchFamily="2" charset="-122"/>
              </a:rPr>
              <a:t>发亮现象</a:t>
            </a:r>
            <a:r>
              <a:rPr lang="zh-CN" altLang="en-US" sz="2400" dirty="0">
                <a:latin typeface="等线" panose="02010600030101010101" pitchFamily="2" charset="-122"/>
                <a:ea typeface="等线" panose="02010600030101010101" pitchFamily="2" charset="-122"/>
              </a:rPr>
              <a:t>。</a:t>
            </a:r>
          </a:p>
        </p:txBody>
      </p:sp>
      <p:pic>
        <p:nvPicPr>
          <p:cNvPr id="8" name="图片 7"/>
          <p:cNvPicPr>
            <a:picLocks noChangeAspect="1"/>
          </p:cNvPicPr>
          <p:nvPr/>
        </p:nvPicPr>
        <p:blipFill>
          <a:blip r:embed="rId3"/>
          <a:stretch>
            <a:fillRect/>
          </a:stretch>
        </p:blipFill>
        <p:spPr>
          <a:xfrm>
            <a:off x="5377056" y="4306906"/>
            <a:ext cx="2333625" cy="1485900"/>
          </a:xfrm>
          <a:prstGeom prst="rect">
            <a:avLst/>
          </a:prstGeom>
        </p:spPr>
      </p:pic>
    </p:spTree>
    <p:extLst>
      <p:ext uri="{BB962C8B-B14F-4D97-AF65-F5344CB8AC3E}">
        <p14:creationId xmlns:p14="http://schemas.microsoft.com/office/powerpoint/2010/main" val="205592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间接光，开始</a:t>
            </a:r>
            <a:endParaRPr lang="zh-CN" altLang="en-US" dirty="0"/>
          </a:p>
        </p:txBody>
      </p:sp>
      <p:pic>
        <p:nvPicPr>
          <p:cNvPr id="4" name="图片 3"/>
          <p:cNvPicPr>
            <a:picLocks noChangeAspect="1"/>
          </p:cNvPicPr>
          <p:nvPr/>
        </p:nvPicPr>
        <p:blipFill>
          <a:blip r:embed="rId3"/>
          <a:stretch>
            <a:fillRect/>
          </a:stretch>
        </p:blipFill>
        <p:spPr>
          <a:xfrm>
            <a:off x="-51698" y="3021298"/>
            <a:ext cx="12295395" cy="3836702"/>
          </a:xfrm>
          <a:prstGeom prst="rect">
            <a:avLst/>
          </a:prstGeom>
        </p:spPr>
      </p:pic>
      <p:sp>
        <p:nvSpPr>
          <p:cNvPr id="5" name="矩形 4"/>
          <p:cNvSpPr/>
          <p:nvPr/>
        </p:nvSpPr>
        <p:spPr>
          <a:xfrm>
            <a:off x="219797" y="1940494"/>
            <a:ext cx="9425978" cy="830997"/>
          </a:xfrm>
          <a:prstGeom prst="rect">
            <a:avLst/>
          </a:prstGeom>
        </p:spPr>
        <p:txBody>
          <a:bodyPr wrap="none">
            <a:spAutoFit/>
          </a:bodyPr>
          <a:lstStyle/>
          <a:p>
            <a:r>
              <a:rPr lang="en-US" altLang="zh-CN" sz="2400" dirty="0">
                <a:solidFill>
                  <a:srgbClr val="1A1A1A"/>
                </a:solidFill>
              </a:rPr>
              <a:t>PBR</a:t>
            </a:r>
            <a:r>
              <a:rPr lang="zh-CN" altLang="en-US" sz="2400" dirty="0">
                <a:solidFill>
                  <a:srgbClr val="1A1A1A"/>
                </a:solidFill>
              </a:rPr>
              <a:t>并不只有直接</a:t>
            </a:r>
            <a:r>
              <a:rPr lang="zh-CN" altLang="en-US" sz="2400" dirty="0" smtClean="0">
                <a:solidFill>
                  <a:srgbClr val="1A1A1A"/>
                </a:solidFill>
              </a:rPr>
              <a:t>光照，</a:t>
            </a:r>
            <a:endParaRPr lang="en-US" altLang="zh-CN" sz="2400" dirty="0" smtClean="0">
              <a:solidFill>
                <a:srgbClr val="1A1A1A"/>
              </a:solidFill>
            </a:endParaRPr>
          </a:p>
          <a:p>
            <a:r>
              <a:rPr lang="zh-CN" altLang="en-US" sz="2400" dirty="0" smtClean="0">
                <a:solidFill>
                  <a:srgbClr val="1A1A1A"/>
                </a:solidFill>
              </a:rPr>
              <a:t>他还有</a:t>
            </a:r>
            <a:r>
              <a:rPr lang="en-US" altLang="zh-CN" sz="2400" dirty="0">
                <a:solidFill>
                  <a:srgbClr val="1A1A1A"/>
                </a:solidFill>
              </a:rPr>
              <a:t>IBL</a:t>
            </a:r>
            <a:r>
              <a:rPr lang="zh-CN" altLang="en-US" sz="2400" dirty="0">
                <a:solidFill>
                  <a:srgbClr val="1A1A1A"/>
                </a:solidFill>
              </a:rPr>
              <a:t>（</a:t>
            </a:r>
            <a:r>
              <a:rPr lang="en-US" altLang="zh-CN" sz="2400" dirty="0">
                <a:solidFill>
                  <a:srgbClr val="1A1A1A"/>
                </a:solidFill>
              </a:rPr>
              <a:t>Image-Based Lighting </a:t>
            </a:r>
            <a:r>
              <a:rPr lang="zh-CN" altLang="en-US" sz="2400" dirty="0">
                <a:solidFill>
                  <a:srgbClr val="1A1A1A"/>
                </a:solidFill>
              </a:rPr>
              <a:t>基于纹理的光照）</a:t>
            </a:r>
            <a:r>
              <a:rPr lang="zh-CN" altLang="en-US" sz="2400" dirty="0" smtClean="0"/>
              <a:t>实现的间接光照</a:t>
            </a:r>
            <a:endParaRPr lang="zh-CN" altLang="en-US" b="1" dirty="0"/>
          </a:p>
        </p:txBody>
      </p:sp>
    </p:spTree>
    <p:extLst>
      <p:ext uri="{BB962C8B-B14F-4D97-AF65-F5344CB8AC3E}">
        <p14:creationId xmlns:p14="http://schemas.microsoft.com/office/powerpoint/2010/main" val="29295235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endParaRPr lang="zh-CN" altLang="en-US" dirty="0"/>
          </a:p>
        </p:txBody>
      </p:sp>
      <p:pic>
        <p:nvPicPr>
          <p:cNvPr id="10244"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14" y="2069970"/>
            <a:ext cx="10947372" cy="139477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b="10484"/>
          <a:stretch/>
        </p:blipFill>
        <p:spPr bwMode="auto">
          <a:xfrm>
            <a:off x="1085850" y="3464748"/>
            <a:ext cx="5010150" cy="33253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648476" y="5998464"/>
            <a:ext cx="1723549" cy="461665"/>
          </a:xfrm>
          <a:prstGeom prst="rect">
            <a:avLst/>
          </a:prstGeom>
          <a:noFill/>
        </p:spPr>
        <p:txBody>
          <a:bodyPr wrap="none" rtlCol="0">
            <a:spAutoFit/>
          </a:bodyPr>
          <a:lstStyle/>
          <a:p>
            <a:r>
              <a:rPr lang="zh-CN" altLang="en-US" sz="2400" dirty="0"/>
              <a:t>半球</a:t>
            </a:r>
            <a:r>
              <a:rPr lang="zh-CN" altLang="en-US" sz="2400" dirty="0" smtClean="0"/>
              <a:t>面积分</a:t>
            </a:r>
            <a:endParaRPr lang="zh-CN" altLang="en-US" sz="2400" dirty="0"/>
          </a:p>
        </p:txBody>
      </p:sp>
    </p:spTree>
    <p:extLst>
      <p:ext uri="{BB962C8B-B14F-4D97-AF65-F5344CB8AC3E}">
        <p14:creationId xmlns:p14="http://schemas.microsoft.com/office/powerpoint/2010/main" val="232413465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a:t>
            </a:r>
            <a:r>
              <a:rPr lang="en-US" altLang="zh-CN" dirty="0" smtClean="0"/>
              <a:t>-</a:t>
            </a:r>
            <a:r>
              <a:rPr lang="zh-CN" altLang="en-US" dirty="0" smtClean="0"/>
              <a:t>漫反射</a:t>
            </a:r>
            <a:endParaRPr lang="zh-CN" altLang="en-US" dirty="0"/>
          </a:p>
        </p:txBody>
      </p:sp>
      <p:pic>
        <p:nvPicPr>
          <p:cNvPr id="4" name="图片 3"/>
          <p:cNvPicPr>
            <a:picLocks noChangeAspect="1"/>
          </p:cNvPicPr>
          <p:nvPr/>
        </p:nvPicPr>
        <p:blipFill>
          <a:blip r:embed="rId2"/>
          <a:stretch>
            <a:fillRect/>
          </a:stretch>
        </p:blipFill>
        <p:spPr>
          <a:xfrm>
            <a:off x="838199" y="2371983"/>
            <a:ext cx="5081335" cy="3804980"/>
          </a:xfrm>
          <a:prstGeom prst="rect">
            <a:avLst/>
          </a:prstGeom>
        </p:spPr>
      </p:pic>
      <p:pic>
        <p:nvPicPr>
          <p:cNvPr id="5" name="图片 4"/>
          <p:cNvPicPr>
            <a:picLocks noChangeAspect="1"/>
          </p:cNvPicPr>
          <p:nvPr/>
        </p:nvPicPr>
        <p:blipFill>
          <a:blip r:embed="rId3"/>
          <a:stretch>
            <a:fillRect/>
          </a:stretch>
        </p:blipFill>
        <p:spPr>
          <a:xfrm>
            <a:off x="6288702" y="2371983"/>
            <a:ext cx="5065098" cy="3804980"/>
          </a:xfrm>
          <a:prstGeom prst="rect">
            <a:avLst/>
          </a:prstGeom>
        </p:spPr>
      </p:pic>
      <p:pic>
        <p:nvPicPr>
          <p:cNvPr id="8" name="图片 7"/>
          <p:cNvPicPr>
            <a:picLocks noChangeAspect="1"/>
          </p:cNvPicPr>
          <p:nvPr/>
        </p:nvPicPr>
        <p:blipFill>
          <a:blip r:embed="rId4"/>
          <a:stretch>
            <a:fillRect/>
          </a:stretch>
        </p:blipFill>
        <p:spPr>
          <a:xfrm>
            <a:off x="7678520" y="365125"/>
            <a:ext cx="3675280" cy="860667"/>
          </a:xfrm>
          <a:prstGeom prst="rect">
            <a:avLst/>
          </a:prstGeom>
        </p:spPr>
      </p:pic>
    </p:spTree>
    <p:extLst>
      <p:ext uri="{BB962C8B-B14F-4D97-AF65-F5344CB8AC3E}">
        <p14:creationId xmlns:p14="http://schemas.microsoft.com/office/powerpoint/2010/main" val="357983666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58015"/>
            <a:ext cx="10515600" cy="1325563"/>
          </a:xfrm>
        </p:spPr>
        <p:txBody>
          <a:bodyPr/>
          <a:lstStyle/>
          <a:p>
            <a:r>
              <a:rPr lang="zh-CN" altLang="en-US" dirty="0"/>
              <a:t>球</a:t>
            </a:r>
            <a:r>
              <a:rPr lang="zh-CN" altLang="en-US" dirty="0" smtClean="0"/>
              <a:t>谐光照</a:t>
            </a:r>
            <a:endParaRPr lang="zh-CN" altLang="en-US" dirty="0"/>
          </a:p>
        </p:txBody>
      </p:sp>
      <p:sp>
        <p:nvSpPr>
          <p:cNvPr id="3" name="内容占位符 2"/>
          <p:cNvSpPr>
            <a:spLocks noGrp="1"/>
          </p:cNvSpPr>
          <p:nvPr>
            <p:ph idx="1"/>
          </p:nvPr>
        </p:nvSpPr>
        <p:spPr/>
        <p:txBody>
          <a:bodyPr/>
          <a:lstStyle/>
          <a:p>
            <a:r>
              <a:rPr lang="zh-CN" altLang="en-US" dirty="0" smtClean="0"/>
              <a:t>类似</a:t>
            </a:r>
            <a:r>
              <a:rPr lang="en-US" altLang="zh-CN" dirty="0" smtClean="0"/>
              <a:t>3</a:t>
            </a:r>
            <a:r>
              <a:rPr lang="zh-CN" altLang="en-US" dirty="0" smtClean="0"/>
              <a:t>维的傅里叶变化</a:t>
            </a:r>
            <a:endParaRPr lang="en-US" altLang="zh-CN" dirty="0" smtClean="0"/>
          </a:p>
          <a:p>
            <a:r>
              <a:rPr lang="zh-CN" altLang="en-US" dirty="0" smtClean="0"/>
              <a:t>本质是一种压缩方式</a:t>
            </a:r>
            <a:endParaRPr lang="zh-CN" altLang="en-US" dirty="0"/>
          </a:p>
        </p:txBody>
      </p:sp>
      <p:pic>
        <p:nvPicPr>
          <p:cNvPr id="1026"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r="17641"/>
          <a:stretch/>
        </p:blipFill>
        <p:spPr bwMode="auto">
          <a:xfrm>
            <a:off x="-117446" y="3498056"/>
            <a:ext cx="5506994"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302776" y="3299669"/>
            <a:ext cx="6650173" cy="3558331"/>
          </a:xfrm>
          <a:prstGeom prst="rect">
            <a:avLst/>
          </a:prstGeom>
        </p:spPr>
      </p:pic>
      <p:sp>
        <p:nvSpPr>
          <p:cNvPr id="5" name="矩形 4"/>
          <p:cNvSpPr/>
          <p:nvPr/>
        </p:nvSpPr>
        <p:spPr>
          <a:xfrm>
            <a:off x="5575797" y="1972301"/>
            <a:ext cx="6096000" cy="646331"/>
          </a:xfrm>
          <a:prstGeom prst="rect">
            <a:avLst/>
          </a:prstGeom>
        </p:spPr>
        <p:txBody>
          <a:bodyPr>
            <a:spAutoFit/>
          </a:bodyPr>
          <a:lstStyle/>
          <a:p>
            <a:r>
              <a:rPr lang="zh-CN" altLang="en-US" i="1" u="sng" dirty="0" smtClean="0">
                <a:solidFill>
                  <a:srgbClr val="4D4D4D"/>
                </a:solidFill>
                <a:latin typeface="Microsoft YaHei" panose="020B0503020204020204" pitchFamily="34" charset="-122"/>
                <a:ea typeface="Microsoft YaHei" panose="020B0503020204020204" pitchFamily="34" charset="-122"/>
              </a:rPr>
              <a:t>知识点：两</a:t>
            </a:r>
            <a:r>
              <a:rPr lang="zh-CN" altLang="en-US" i="1" u="sng" dirty="0">
                <a:solidFill>
                  <a:srgbClr val="4D4D4D"/>
                </a:solidFill>
                <a:latin typeface="Microsoft YaHei" panose="020B0503020204020204" pitchFamily="34" charset="-122"/>
                <a:ea typeface="Microsoft YaHei" panose="020B0503020204020204" pitchFamily="34" charset="-122"/>
              </a:rPr>
              <a:t>个函数的乘积在球面空间上的积分值与它们的球谐系数向量组的点积相同</a:t>
            </a:r>
            <a:endParaRPr lang="zh-CN" altLang="en-US" dirty="0"/>
          </a:p>
        </p:txBody>
      </p:sp>
      <p:pic>
        <p:nvPicPr>
          <p:cNvPr id="2050"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r="66288"/>
          <a:stretch/>
        </p:blipFill>
        <p:spPr bwMode="auto">
          <a:xfrm>
            <a:off x="5575797" y="884194"/>
            <a:ext cx="2080779" cy="7810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l="81416"/>
          <a:stretch/>
        </p:blipFill>
        <p:spPr bwMode="auto">
          <a:xfrm>
            <a:off x="7656576" y="926241"/>
            <a:ext cx="1147053" cy="781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46" y="3797645"/>
            <a:ext cx="13318137" cy="257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球谐函数的基函数</a:t>
            </a:r>
            <a:endParaRPr lang="zh-CN" altLang="en-US" dirty="0"/>
          </a:p>
        </p:txBody>
      </p:sp>
      <p:pic>
        <p:nvPicPr>
          <p:cNvPr id="4" name="内容占位符 3"/>
          <p:cNvPicPr>
            <a:picLocks noGrp="1" noChangeAspect="1"/>
          </p:cNvPicPr>
          <p:nvPr>
            <p:ph idx="1"/>
          </p:nvPr>
        </p:nvPicPr>
        <p:blipFill rotWithShape="1">
          <a:blip r:embed="rId3"/>
          <a:srcRect r="92839"/>
          <a:stretch/>
        </p:blipFill>
        <p:spPr>
          <a:xfrm>
            <a:off x="6276196" y="681957"/>
            <a:ext cx="661235" cy="5695971"/>
          </a:xfrm>
          <a:prstGeom prst="rect">
            <a:avLst/>
          </a:prstGeom>
        </p:spPr>
      </p:pic>
      <p:pic>
        <p:nvPicPr>
          <p:cNvPr id="2050" name="Picture 2" descr="preview"/>
          <p:cNvPicPr>
            <a:picLocks noChangeAspect="1" noChangeArrowheads="1"/>
          </p:cNvPicPr>
          <p:nvPr/>
        </p:nvPicPr>
        <p:blipFill rotWithShape="1">
          <a:blip r:embed="rId4">
            <a:extLst>
              <a:ext uri="{28A0092B-C50C-407E-A947-70E740481C1C}">
                <a14:useLocalDpi xmlns:a14="http://schemas.microsoft.com/office/drawing/2010/main" val="0"/>
              </a:ext>
            </a:extLst>
          </a:blip>
          <a:srcRect t="6642" b="11419"/>
          <a:stretch/>
        </p:blipFill>
        <p:spPr bwMode="auto">
          <a:xfrm>
            <a:off x="693106" y="1690688"/>
            <a:ext cx="5291818" cy="3069772"/>
          </a:xfrm>
          <a:prstGeom prst="rect">
            <a:avLst/>
          </a:prstGeom>
          <a:noFill/>
          <a:extLst>
            <a:ext uri="{909E8E84-426E-40DD-AFC4-6F175D3DCCD1}">
              <a14:hiddenFill xmlns:a14="http://schemas.microsoft.com/office/drawing/2010/main">
                <a:solidFill>
                  <a:srgbClr val="FFFFFF"/>
                </a:solidFill>
              </a14:hiddenFill>
            </a:ext>
          </a:extLst>
        </p:spPr>
      </p:pic>
      <p:pic>
        <p:nvPicPr>
          <p:cNvPr id="6" name="内容占位符 3"/>
          <p:cNvPicPr>
            <a:picLocks noChangeAspect="1"/>
          </p:cNvPicPr>
          <p:nvPr/>
        </p:nvPicPr>
        <p:blipFill rotWithShape="1">
          <a:blip r:embed="rId3"/>
          <a:srcRect l="47778"/>
          <a:stretch/>
        </p:blipFill>
        <p:spPr>
          <a:xfrm>
            <a:off x="6823010" y="681951"/>
            <a:ext cx="4822062" cy="5695977"/>
          </a:xfrm>
          <a:prstGeom prst="rect">
            <a:avLst/>
          </a:prstGeom>
        </p:spPr>
      </p:pic>
      <p:pic>
        <p:nvPicPr>
          <p:cNvPr id="1026" name="Picture 2" descr="im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75" y="1720712"/>
            <a:ext cx="5789525" cy="361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6393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1418" y="1498169"/>
            <a:ext cx="4371975" cy="5267325"/>
          </a:xfrm>
          <a:prstGeom prst="rect">
            <a:avLst/>
          </a:prstGeom>
        </p:spPr>
      </p:pic>
      <p:pic>
        <p:nvPicPr>
          <p:cNvPr id="5" name="图片 4"/>
          <p:cNvPicPr>
            <a:picLocks noChangeAspect="1"/>
          </p:cNvPicPr>
          <p:nvPr/>
        </p:nvPicPr>
        <p:blipFill>
          <a:blip r:embed="rId3"/>
          <a:stretch>
            <a:fillRect/>
          </a:stretch>
        </p:blipFill>
        <p:spPr>
          <a:xfrm>
            <a:off x="5784668" y="0"/>
            <a:ext cx="5838825" cy="6877050"/>
          </a:xfrm>
          <a:prstGeom prst="rect">
            <a:avLst/>
          </a:prstGeom>
        </p:spPr>
      </p:pic>
      <p:cxnSp>
        <p:nvCxnSpPr>
          <p:cNvPr id="7" name="直接箭头连接符 6"/>
          <p:cNvCxnSpPr/>
          <p:nvPr/>
        </p:nvCxnSpPr>
        <p:spPr>
          <a:xfrm>
            <a:off x="3566160" y="2717074"/>
            <a:ext cx="2218508"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30583" y="5460274"/>
            <a:ext cx="2754085"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3771" y="705394"/>
            <a:ext cx="1800493" cy="369332"/>
          </a:xfrm>
          <a:prstGeom prst="rect">
            <a:avLst/>
          </a:prstGeom>
          <a:noFill/>
        </p:spPr>
        <p:txBody>
          <a:bodyPr wrap="none" rtlCol="0">
            <a:spAutoFit/>
          </a:bodyPr>
          <a:lstStyle/>
          <a:p>
            <a:r>
              <a:rPr lang="zh-CN" altLang="en-US" dirty="0" smtClean="0"/>
              <a:t>编码及解码函数</a:t>
            </a:r>
            <a:endParaRPr lang="zh-CN" altLang="en-US" dirty="0"/>
          </a:p>
        </p:txBody>
      </p:sp>
    </p:spTree>
    <p:extLst>
      <p:ext uri="{BB962C8B-B14F-4D97-AF65-F5344CB8AC3E}">
        <p14:creationId xmlns:p14="http://schemas.microsoft.com/office/powerpoint/2010/main" val="41588355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171176" cy="153951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e-convoluted environment map over 5 roughness levels for PB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814" y="3755709"/>
            <a:ext cx="7620000" cy="2943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113176" y="2052735"/>
            <a:ext cx="2369975" cy="13124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36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4" name="矩形 3"/>
          <p:cNvSpPr/>
          <p:nvPr/>
        </p:nvSpPr>
        <p:spPr>
          <a:xfrm>
            <a:off x="4316963" y="1690688"/>
            <a:ext cx="7576457" cy="5078313"/>
          </a:xfrm>
          <a:prstGeom prst="rect">
            <a:avLst/>
          </a:prstGeom>
        </p:spPr>
        <p:txBody>
          <a:bodyPr wrap="square">
            <a:spAutoFit/>
          </a:bodyPr>
          <a:lstStyle/>
          <a:p>
            <a:r>
              <a:rPr lang="en-US" altLang="zh-CN" b="1" dirty="0">
                <a:solidFill>
                  <a:srgbClr val="008000"/>
                </a:solidFill>
                <a:latin typeface=""/>
              </a:rPr>
              <a:t>static Vector3 </a:t>
            </a:r>
            <a:r>
              <a:rPr lang="en-US" altLang="zh-CN" b="1" dirty="0" err="1">
                <a:solidFill>
                  <a:srgbClr val="0000FF"/>
                </a:solidFill>
                <a:latin typeface=""/>
              </a:rPr>
              <a:t>IntegrateBRDF</a:t>
            </a:r>
            <a:r>
              <a:rPr lang="en-US" altLang="zh-CN" b="1" dirty="0">
                <a:solidFill>
                  <a:srgbClr val="0000FF"/>
                </a:solidFill>
                <a:latin typeface=""/>
              </a:rPr>
              <a:t>(</a:t>
            </a:r>
            <a:r>
              <a:rPr lang="en-US" altLang="zh-CN" b="1" dirty="0">
                <a:solidFill>
                  <a:srgbClr val="B00040"/>
                </a:solidFill>
                <a:latin typeface=""/>
              </a:rPr>
              <a:t>float Roughness, float </a:t>
            </a:r>
            <a:r>
              <a:rPr lang="en-US" altLang="zh-CN" b="1" dirty="0" err="1">
                <a:solidFill>
                  <a:srgbClr val="B00040"/>
                </a:solidFill>
                <a:latin typeface=""/>
              </a:rPr>
              <a:t>NoV</a:t>
            </a:r>
            <a:r>
              <a:rPr lang="en-US" altLang="zh-CN" b="1" dirty="0">
                <a:solidFill>
                  <a:srgbClr val="B00040"/>
                </a:solidFill>
                <a:latin typeface=""/>
              </a:rPr>
              <a:t>) {</a:t>
            </a:r>
          </a:p>
          <a:p>
            <a:r>
              <a:rPr lang="en-US" altLang="zh-CN" dirty="0">
                <a:latin typeface=""/>
              </a:rPr>
              <a:t>    Vector3 V = </a:t>
            </a:r>
            <a:r>
              <a:rPr lang="en-US" altLang="zh-CN" b="1" dirty="0">
                <a:solidFill>
                  <a:srgbClr val="008000"/>
                </a:solidFill>
                <a:latin typeface=""/>
              </a:rPr>
              <a:t>new Vector3(</a:t>
            </a:r>
            <a:r>
              <a:rPr lang="en-US" altLang="zh-CN" b="1" dirty="0" err="1">
                <a:solidFill>
                  <a:srgbClr val="008000"/>
                </a:solidFill>
                <a:latin typeface=""/>
              </a:rPr>
              <a:t>Mathf.Sqrt</a:t>
            </a:r>
            <a:r>
              <a:rPr lang="en-US" altLang="zh-CN" b="1" dirty="0">
                <a:solidFill>
                  <a:srgbClr val="008000"/>
                </a:solidFill>
                <a:latin typeface=""/>
              </a:rPr>
              <a:t>(</a:t>
            </a:r>
            <a:r>
              <a:rPr lang="en-US" altLang="zh-CN" b="1" dirty="0">
                <a:solidFill>
                  <a:srgbClr val="666666"/>
                </a:solidFill>
                <a:latin typeface=""/>
              </a:rPr>
              <a:t>1 - </a:t>
            </a:r>
            <a:r>
              <a:rPr lang="en-US" altLang="zh-CN" b="1" dirty="0" err="1">
                <a:solidFill>
                  <a:srgbClr val="666666"/>
                </a:solidFill>
                <a:latin typeface=""/>
              </a:rPr>
              <a:t>NoV</a:t>
            </a:r>
            <a:r>
              <a:rPr lang="en-US" altLang="zh-CN" b="1" dirty="0">
                <a:solidFill>
                  <a:srgbClr val="666666"/>
                </a:solidFill>
                <a:latin typeface=""/>
              </a:rPr>
              <a:t>*</a:t>
            </a:r>
            <a:r>
              <a:rPr lang="en-US" altLang="zh-CN" b="1" dirty="0" err="1">
                <a:solidFill>
                  <a:srgbClr val="666666"/>
                </a:solidFill>
                <a:latin typeface=""/>
              </a:rPr>
              <a:t>NoV</a:t>
            </a:r>
            <a:r>
              <a:rPr lang="en-US" altLang="zh-CN" b="1" dirty="0">
                <a:solidFill>
                  <a:srgbClr val="666666"/>
                </a:solidFill>
                <a:latin typeface=""/>
              </a:rPr>
              <a:t>), 0, </a:t>
            </a:r>
            <a:r>
              <a:rPr lang="en-US" altLang="zh-CN" b="1" dirty="0" err="1">
                <a:solidFill>
                  <a:srgbClr val="666666"/>
                </a:solidFill>
                <a:latin typeface=""/>
              </a:rPr>
              <a:t>NoV</a:t>
            </a:r>
            <a:r>
              <a:rPr lang="en-US" altLang="zh-CN" b="1" dirty="0">
                <a:solidFill>
                  <a:srgbClr val="666666"/>
                </a:solidFill>
                <a:latin typeface=""/>
              </a:rPr>
              <a:t>);</a:t>
            </a:r>
          </a:p>
          <a:p>
            <a:r>
              <a:rPr lang="en-US" altLang="zh-CN" dirty="0">
                <a:latin typeface=""/>
              </a:rPr>
              <a:t>    </a:t>
            </a:r>
            <a:r>
              <a:rPr lang="en-US" altLang="zh-CN" dirty="0">
                <a:solidFill>
                  <a:srgbClr val="B00040"/>
                </a:solidFill>
                <a:latin typeface=""/>
              </a:rPr>
              <a:t>float A = </a:t>
            </a:r>
            <a:r>
              <a:rPr lang="en-US" altLang="zh-CN" dirty="0">
                <a:solidFill>
                  <a:srgbClr val="666666"/>
                </a:solidFill>
                <a:latin typeface=""/>
              </a:rPr>
              <a:t>0, B = 0;</a:t>
            </a:r>
          </a:p>
          <a:p>
            <a:r>
              <a:rPr lang="en-US" altLang="zh-CN" dirty="0">
                <a:latin typeface=""/>
              </a:rPr>
              <a:t>    </a:t>
            </a:r>
            <a:r>
              <a:rPr lang="en-US" altLang="zh-CN" b="1" dirty="0">
                <a:solidFill>
                  <a:srgbClr val="008000"/>
                </a:solidFill>
                <a:latin typeface=""/>
              </a:rPr>
              <a:t>for (</a:t>
            </a:r>
            <a:r>
              <a:rPr lang="en-US" altLang="zh-CN" b="1" dirty="0" err="1">
                <a:solidFill>
                  <a:srgbClr val="B00040"/>
                </a:solidFill>
                <a:latin typeface=""/>
              </a:rPr>
              <a:t>int</a:t>
            </a:r>
            <a:r>
              <a:rPr lang="en-US" altLang="zh-CN" b="1" dirty="0">
                <a:solidFill>
                  <a:srgbClr val="B00040"/>
                </a:solidFill>
                <a:latin typeface=""/>
              </a:rPr>
              <a:t> </a:t>
            </a:r>
            <a:r>
              <a:rPr lang="en-US" altLang="zh-CN" b="1" dirty="0" err="1">
                <a:solidFill>
                  <a:srgbClr val="B00040"/>
                </a:solidFill>
                <a:latin typeface=""/>
              </a:rPr>
              <a:t>i</a:t>
            </a:r>
            <a:r>
              <a:rPr lang="en-US" altLang="zh-CN" b="1" dirty="0">
                <a:solidFill>
                  <a:srgbClr val="B00040"/>
                </a:solidFill>
                <a:latin typeface=""/>
              </a:rPr>
              <a:t> = </a:t>
            </a:r>
            <a:r>
              <a:rPr lang="en-US" altLang="zh-CN" b="1" dirty="0">
                <a:solidFill>
                  <a:srgbClr val="666666"/>
                </a:solidFill>
                <a:latin typeface=""/>
              </a:rPr>
              <a:t>0; </a:t>
            </a:r>
            <a:r>
              <a:rPr lang="en-US" altLang="zh-CN" b="1" dirty="0" err="1">
                <a:solidFill>
                  <a:srgbClr val="666666"/>
                </a:solidFill>
                <a:latin typeface=""/>
              </a:rPr>
              <a:t>i</a:t>
            </a:r>
            <a:r>
              <a:rPr lang="en-US" altLang="zh-CN" b="1" dirty="0">
                <a:solidFill>
                  <a:srgbClr val="666666"/>
                </a:solidFill>
                <a:latin typeface=""/>
              </a:rPr>
              <a:t> &lt; </a:t>
            </a:r>
            <a:r>
              <a:rPr lang="en-US" altLang="zh-CN" b="1" dirty="0" err="1">
                <a:solidFill>
                  <a:srgbClr val="666666"/>
                </a:solidFill>
                <a:latin typeface=""/>
              </a:rPr>
              <a:t>NumSamples</a:t>
            </a:r>
            <a:r>
              <a:rPr lang="en-US" altLang="zh-CN" b="1" dirty="0">
                <a:solidFill>
                  <a:srgbClr val="666666"/>
                </a:solidFill>
                <a:latin typeface=""/>
              </a:rPr>
              <a:t>; </a:t>
            </a:r>
            <a:r>
              <a:rPr lang="en-US" altLang="zh-CN" b="1" dirty="0" err="1">
                <a:solidFill>
                  <a:srgbClr val="666666"/>
                </a:solidFill>
                <a:latin typeface=""/>
              </a:rPr>
              <a:t>i</a:t>
            </a:r>
            <a:r>
              <a:rPr lang="en-US" altLang="zh-CN" b="1" dirty="0">
                <a:solidFill>
                  <a:srgbClr val="666666"/>
                </a:solidFill>
                <a:latin typeface=""/>
              </a:rPr>
              <a:t>++) {</a:t>
            </a:r>
          </a:p>
          <a:p>
            <a:r>
              <a:rPr lang="en-US" altLang="zh-CN" dirty="0">
                <a:latin typeface=""/>
              </a:rPr>
              <a:t>        Vector2 E = </a:t>
            </a:r>
            <a:r>
              <a:rPr lang="en-US" altLang="zh-CN" dirty="0" err="1">
                <a:latin typeface=""/>
                <a:hlinkClick r:id="rId5" action="ppaction://hlinksldjump"/>
              </a:rPr>
              <a:t>Hammersley</a:t>
            </a:r>
            <a:r>
              <a:rPr lang="en-US" altLang="zh-CN" dirty="0">
                <a:latin typeface=""/>
              </a:rPr>
              <a:t>(</a:t>
            </a:r>
            <a:r>
              <a:rPr lang="en-US" altLang="zh-CN" dirty="0" err="1">
                <a:latin typeface=""/>
              </a:rPr>
              <a:t>i</a:t>
            </a:r>
            <a:r>
              <a:rPr lang="en-US" altLang="zh-CN" dirty="0">
                <a:latin typeface=""/>
              </a:rPr>
              <a:t>, </a:t>
            </a:r>
            <a:r>
              <a:rPr lang="en-US" altLang="zh-CN" dirty="0" err="1">
                <a:latin typeface=""/>
              </a:rPr>
              <a:t>NumSamples</a:t>
            </a:r>
            <a:r>
              <a:rPr lang="en-US" altLang="zh-CN" dirty="0">
                <a:latin typeface=""/>
              </a:rPr>
              <a:t>);</a:t>
            </a:r>
          </a:p>
          <a:p>
            <a:r>
              <a:rPr lang="en-US" altLang="zh-CN" dirty="0">
                <a:latin typeface=""/>
              </a:rPr>
              <a:t>        Vector3 H = </a:t>
            </a:r>
            <a:r>
              <a:rPr lang="en-US" altLang="zh-CN" dirty="0" err="1">
                <a:latin typeface=""/>
              </a:rPr>
              <a:t>ImportanceSampleGGX</a:t>
            </a:r>
            <a:r>
              <a:rPr lang="en-US" altLang="zh-CN" dirty="0">
                <a:latin typeface=""/>
              </a:rPr>
              <a:t>(E, Roughness</a:t>
            </a:r>
            <a:r>
              <a:rPr lang="en-US" altLang="zh-CN" dirty="0" smtClean="0">
                <a:latin typeface=""/>
              </a:rPr>
              <a:t>);</a:t>
            </a:r>
          </a:p>
          <a:p>
            <a:r>
              <a:rPr lang="en-US" altLang="zh-CN" dirty="0">
                <a:latin typeface=""/>
              </a:rPr>
              <a:t> </a:t>
            </a:r>
            <a:r>
              <a:rPr lang="en-US" altLang="zh-CN" dirty="0" smtClean="0">
                <a:latin typeface=""/>
              </a:rPr>
              <a:t>       ……</a:t>
            </a:r>
            <a:endParaRPr lang="zh-CN" altLang="en-US" dirty="0">
              <a:latin typeface=""/>
            </a:endParaRPr>
          </a:p>
          <a:p>
            <a:r>
              <a:rPr lang="en-US" altLang="zh-CN" dirty="0">
                <a:latin typeface=""/>
              </a:rPr>
              <a:t>        </a:t>
            </a:r>
            <a:r>
              <a:rPr lang="en-US" altLang="zh-CN" b="1" dirty="0">
                <a:solidFill>
                  <a:srgbClr val="008000"/>
                </a:solidFill>
                <a:latin typeface=""/>
              </a:rPr>
              <a:t>if (</a:t>
            </a:r>
            <a:r>
              <a:rPr lang="en-US" altLang="zh-CN" b="1" dirty="0" err="1">
                <a:solidFill>
                  <a:srgbClr val="008000"/>
                </a:solidFill>
                <a:latin typeface=""/>
              </a:rPr>
              <a:t>NoL</a:t>
            </a:r>
            <a:r>
              <a:rPr lang="en-US" altLang="zh-CN" b="1" dirty="0">
                <a:solidFill>
                  <a:srgbClr val="008000"/>
                </a:solidFill>
                <a:latin typeface=""/>
              </a:rPr>
              <a:t> &gt; </a:t>
            </a:r>
            <a:r>
              <a:rPr lang="en-US" altLang="zh-CN" b="1" dirty="0">
                <a:solidFill>
                  <a:srgbClr val="666666"/>
                </a:solidFill>
                <a:latin typeface=""/>
              </a:rPr>
              <a:t>0) {</a:t>
            </a:r>
          </a:p>
          <a:p>
            <a:r>
              <a:rPr lang="en-US" altLang="zh-CN" dirty="0">
                <a:latin typeface=""/>
              </a:rPr>
              <a:t>            </a:t>
            </a:r>
            <a:r>
              <a:rPr lang="en-US" altLang="zh-CN" dirty="0">
                <a:solidFill>
                  <a:srgbClr val="B00040"/>
                </a:solidFill>
                <a:latin typeface=""/>
              </a:rPr>
              <a:t>float Vis = (float)</a:t>
            </a:r>
            <a:r>
              <a:rPr lang="en-US" altLang="zh-CN" dirty="0" err="1">
                <a:solidFill>
                  <a:srgbClr val="B00040"/>
                </a:solidFill>
                <a:latin typeface=""/>
              </a:rPr>
              <a:t>Vis_SmithJointApprox</a:t>
            </a:r>
            <a:r>
              <a:rPr lang="en-US" altLang="zh-CN" dirty="0">
                <a:solidFill>
                  <a:srgbClr val="B00040"/>
                </a:solidFill>
                <a:latin typeface=""/>
              </a:rPr>
              <a:t>(Roughness, </a:t>
            </a:r>
            <a:r>
              <a:rPr lang="en-US" altLang="zh-CN" dirty="0" err="1">
                <a:solidFill>
                  <a:srgbClr val="B00040"/>
                </a:solidFill>
                <a:latin typeface=""/>
              </a:rPr>
              <a:t>NoV</a:t>
            </a:r>
            <a:r>
              <a:rPr lang="en-US" altLang="zh-CN" dirty="0">
                <a:solidFill>
                  <a:srgbClr val="B00040"/>
                </a:solidFill>
                <a:latin typeface=""/>
              </a:rPr>
              <a:t>, </a:t>
            </a:r>
            <a:r>
              <a:rPr lang="en-US" altLang="zh-CN" dirty="0" err="1">
                <a:solidFill>
                  <a:srgbClr val="B00040"/>
                </a:solidFill>
                <a:latin typeface=""/>
              </a:rPr>
              <a:t>NoL</a:t>
            </a:r>
            <a:r>
              <a:rPr lang="en-US" altLang="zh-CN" dirty="0" smtClean="0">
                <a:solidFill>
                  <a:srgbClr val="B00040"/>
                </a:solidFill>
                <a:latin typeface=""/>
              </a:rPr>
              <a:t>);</a:t>
            </a:r>
            <a:endParaRPr lang="zh-CN" altLang="en-US" dirty="0">
              <a:latin typeface=""/>
            </a:endParaRPr>
          </a:p>
          <a:p>
            <a:r>
              <a:rPr lang="en-US" altLang="zh-CN" dirty="0">
                <a:latin typeface=""/>
              </a:rPr>
              <a:t>            </a:t>
            </a:r>
            <a:r>
              <a:rPr lang="en-US" altLang="zh-CN" dirty="0" smtClean="0">
                <a:solidFill>
                  <a:srgbClr val="B00040"/>
                </a:solidFill>
                <a:latin typeface=""/>
              </a:rPr>
              <a:t>……</a:t>
            </a:r>
            <a:endParaRPr lang="en-US" altLang="zh-CN" dirty="0">
              <a:solidFill>
                <a:srgbClr val="666666"/>
              </a:solidFill>
              <a:latin typeface=""/>
            </a:endParaRPr>
          </a:p>
          <a:p>
            <a:r>
              <a:rPr lang="en-US" altLang="zh-CN" dirty="0">
                <a:latin typeface=""/>
              </a:rPr>
              <a:t>            A += (</a:t>
            </a:r>
            <a:r>
              <a:rPr lang="en-US" altLang="zh-CN" dirty="0">
                <a:solidFill>
                  <a:srgbClr val="666666"/>
                </a:solidFill>
                <a:latin typeface=""/>
              </a:rPr>
              <a:t>1 - Fc) * </a:t>
            </a:r>
            <a:r>
              <a:rPr lang="en-US" altLang="zh-CN" dirty="0" err="1">
                <a:solidFill>
                  <a:srgbClr val="666666"/>
                </a:solidFill>
                <a:latin typeface=""/>
              </a:rPr>
              <a:t>NoL_Vis_PDF</a:t>
            </a:r>
            <a:r>
              <a:rPr lang="en-US" altLang="zh-CN" dirty="0">
                <a:solidFill>
                  <a:srgbClr val="666666"/>
                </a:solidFill>
                <a:latin typeface=""/>
              </a:rPr>
              <a:t>;</a:t>
            </a:r>
          </a:p>
          <a:p>
            <a:r>
              <a:rPr lang="en-US" altLang="zh-CN" dirty="0">
                <a:latin typeface=""/>
              </a:rPr>
              <a:t>            B += Fc * </a:t>
            </a:r>
            <a:r>
              <a:rPr lang="en-US" altLang="zh-CN" dirty="0" err="1">
                <a:latin typeface=""/>
              </a:rPr>
              <a:t>NoL_Vis_PDF</a:t>
            </a:r>
            <a:r>
              <a:rPr lang="en-US" altLang="zh-CN" dirty="0">
                <a:latin typeface=""/>
              </a:rPr>
              <a:t>;</a:t>
            </a:r>
          </a:p>
          <a:p>
            <a:r>
              <a:rPr lang="zh-CN" altLang="en-US" dirty="0">
                <a:latin typeface=""/>
              </a:rPr>
              <a:t>        </a:t>
            </a:r>
            <a:r>
              <a:rPr lang="en-US" altLang="zh-CN" dirty="0">
                <a:latin typeface=""/>
              </a:rPr>
              <a:t>}</a:t>
            </a:r>
          </a:p>
          <a:p>
            <a:r>
              <a:rPr lang="zh-CN" altLang="en-US" dirty="0">
                <a:latin typeface=""/>
              </a:rPr>
              <a:t>    </a:t>
            </a:r>
            <a:r>
              <a:rPr lang="en-US" altLang="zh-CN" dirty="0">
                <a:latin typeface=""/>
              </a:rPr>
              <a:t>}</a:t>
            </a:r>
          </a:p>
          <a:p>
            <a:r>
              <a:rPr lang="en-US" altLang="zh-CN" dirty="0">
                <a:latin typeface=""/>
              </a:rPr>
              <a:t>    Vector2 res = </a:t>
            </a:r>
            <a:r>
              <a:rPr lang="en-US" altLang="zh-CN" b="1" dirty="0">
                <a:solidFill>
                  <a:srgbClr val="008000"/>
                </a:solidFill>
                <a:latin typeface=""/>
              </a:rPr>
              <a:t>new Vector2(A, B);</a:t>
            </a:r>
          </a:p>
          <a:p>
            <a:r>
              <a:rPr lang="en-US" altLang="zh-CN" dirty="0">
                <a:latin typeface=""/>
              </a:rPr>
              <a:t>    res /= </a:t>
            </a:r>
            <a:r>
              <a:rPr lang="en-US" altLang="zh-CN" dirty="0" err="1">
                <a:latin typeface=""/>
              </a:rPr>
              <a:t>NumSamples</a:t>
            </a:r>
            <a:r>
              <a:rPr lang="en-US" altLang="zh-CN" dirty="0">
                <a:latin typeface=""/>
              </a:rPr>
              <a:t>;</a:t>
            </a:r>
          </a:p>
          <a:p>
            <a:r>
              <a:rPr lang="en-US" altLang="zh-CN" dirty="0">
                <a:latin typeface=""/>
              </a:rPr>
              <a:t>    </a:t>
            </a:r>
            <a:r>
              <a:rPr lang="en-US" altLang="zh-CN" b="1" dirty="0">
                <a:solidFill>
                  <a:srgbClr val="008000"/>
                </a:solidFill>
                <a:latin typeface=""/>
              </a:rPr>
              <a:t>return res;</a:t>
            </a:r>
          </a:p>
          <a:p>
            <a:r>
              <a:rPr lang="en-US" altLang="zh-CN" dirty="0">
                <a:latin typeface=""/>
              </a:rPr>
              <a:t>}</a:t>
            </a:r>
          </a:p>
        </p:txBody>
      </p:sp>
    </p:spTree>
    <p:extLst>
      <p:ext uri="{BB962C8B-B14F-4D97-AF65-F5344CB8AC3E}">
        <p14:creationId xmlns:p14="http://schemas.microsoft.com/office/powerpoint/2010/main" val="3525020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5" name="矩形 4"/>
          <p:cNvSpPr/>
          <p:nvPr/>
        </p:nvSpPr>
        <p:spPr>
          <a:xfrm>
            <a:off x="4402680" y="2080052"/>
            <a:ext cx="8230969" cy="2585323"/>
          </a:xfrm>
          <a:prstGeom prst="rect">
            <a:avLst/>
          </a:prstGeom>
        </p:spPr>
        <p:txBody>
          <a:bodyPr wrap="square">
            <a:spAutoFit/>
          </a:bodyPr>
          <a:lstStyle/>
          <a:p>
            <a:r>
              <a:rPr lang="en-US" altLang="zh-CN" dirty="0">
                <a:latin typeface=""/>
              </a:rPr>
              <a:t>half3 </a:t>
            </a:r>
            <a:r>
              <a:rPr lang="en-US" altLang="zh-CN" dirty="0" err="1">
                <a:solidFill>
                  <a:srgbClr val="0000FF"/>
                </a:solidFill>
                <a:latin typeface=""/>
              </a:rPr>
              <a:t>EnvBRDFApprox</a:t>
            </a:r>
            <a:r>
              <a:rPr lang="en-US" altLang="zh-CN" dirty="0">
                <a:solidFill>
                  <a:srgbClr val="0000FF"/>
                </a:solidFill>
                <a:latin typeface=""/>
              </a:rPr>
              <a:t>( half3 </a:t>
            </a:r>
            <a:r>
              <a:rPr lang="en-US" altLang="zh-CN" dirty="0" err="1">
                <a:solidFill>
                  <a:srgbClr val="0000FF"/>
                </a:solidFill>
                <a:latin typeface=""/>
              </a:rPr>
              <a:t>SpecularColor</a:t>
            </a:r>
            <a:r>
              <a:rPr lang="en-US" altLang="zh-CN" dirty="0">
                <a:solidFill>
                  <a:srgbClr val="0000FF"/>
                </a:solidFill>
                <a:latin typeface=""/>
              </a:rPr>
              <a:t>, half Roughness, half </a:t>
            </a:r>
            <a:r>
              <a:rPr lang="en-US" altLang="zh-CN" dirty="0" err="1">
                <a:solidFill>
                  <a:srgbClr val="0000FF"/>
                </a:solidFill>
                <a:latin typeface=""/>
              </a:rPr>
              <a:t>NoV</a:t>
            </a:r>
            <a:r>
              <a:rPr lang="en-US" altLang="zh-CN" dirty="0">
                <a:solidFill>
                  <a:srgbClr val="0000FF"/>
                </a:solidFill>
                <a:latin typeface=""/>
              </a:rPr>
              <a:t> )</a:t>
            </a:r>
          </a:p>
          <a:p>
            <a:r>
              <a:rPr lang="en-US" altLang="zh-CN" dirty="0">
                <a:latin typeface=""/>
              </a:rPr>
              <a:t>{</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c0 = { -</a:t>
            </a:r>
            <a:r>
              <a:rPr lang="en-US" altLang="zh-CN" b="1" dirty="0">
                <a:solidFill>
                  <a:srgbClr val="666666"/>
                </a:solidFill>
                <a:latin typeface=""/>
              </a:rPr>
              <a:t>1, -0.0275, -0.572, 0.022 };</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c1 = { </a:t>
            </a:r>
            <a:r>
              <a:rPr lang="en-US" altLang="zh-CN" b="1" dirty="0">
                <a:solidFill>
                  <a:srgbClr val="666666"/>
                </a:solidFill>
                <a:latin typeface=""/>
              </a:rPr>
              <a:t>1, 0.0425, 1.04, -0.04 };</a:t>
            </a:r>
          </a:p>
          <a:p>
            <a:r>
              <a:rPr lang="en-US" altLang="zh-CN" dirty="0">
                <a:latin typeface=""/>
              </a:rPr>
              <a:t>    half4 r = Roughness * c0 + c1;</a:t>
            </a:r>
          </a:p>
          <a:p>
            <a:r>
              <a:rPr lang="en-US" altLang="zh-CN" dirty="0">
                <a:latin typeface=""/>
              </a:rPr>
              <a:t>    half a004 = min( </a:t>
            </a:r>
            <a:r>
              <a:rPr lang="en-US" altLang="zh-CN" dirty="0" err="1">
                <a:latin typeface=""/>
              </a:rPr>
              <a:t>r.x</a:t>
            </a:r>
            <a:r>
              <a:rPr lang="en-US" altLang="zh-CN" dirty="0">
                <a:latin typeface=""/>
              </a:rPr>
              <a:t> * </a:t>
            </a:r>
            <a:r>
              <a:rPr lang="en-US" altLang="zh-CN" dirty="0" err="1">
                <a:latin typeface=""/>
              </a:rPr>
              <a:t>r.x</a:t>
            </a:r>
            <a:r>
              <a:rPr lang="en-US" altLang="zh-CN" dirty="0">
                <a:latin typeface=""/>
              </a:rPr>
              <a:t>, exp2( -</a:t>
            </a:r>
            <a:r>
              <a:rPr lang="en-US" altLang="zh-CN" dirty="0">
                <a:solidFill>
                  <a:srgbClr val="666666"/>
                </a:solidFill>
                <a:latin typeface=""/>
              </a:rPr>
              <a:t>9.28 * </a:t>
            </a:r>
            <a:r>
              <a:rPr lang="en-US" altLang="zh-CN" dirty="0" err="1">
                <a:solidFill>
                  <a:srgbClr val="666666"/>
                </a:solidFill>
                <a:latin typeface=""/>
              </a:rPr>
              <a:t>NoV</a:t>
            </a:r>
            <a:r>
              <a:rPr lang="en-US" altLang="zh-CN" dirty="0">
                <a:solidFill>
                  <a:srgbClr val="666666"/>
                </a:solidFill>
                <a:latin typeface=""/>
              </a:rPr>
              <a:t> ) ) * </a:t>
            </a:r>
            <a:r>
              <a:rPr lang="en-US" altLang="zh-CN" dirty="0" err="1">
                <a:solidFill>
                  <a:srgbClr val="666666"/>
                </a:solidFill>
                <a:latin typeface=""/>
              </a:rPr>
              <a:t>r.x</a:t>
            </a:r>
            <a:r>
              <a:rPr lang="en-US" altLang="zh-CN" dirty="0">
                <a:solidFill>
                  <a:srgbClr val="666666"/>
                </a:solidFill>
                <a:latin typeface=""/>
              </a:rPr>
              <a:t> + </a:t>
            </a:r>
            <a:r>
              <a:rPr lang="en-US" altLang="zh-CN" dirty="0" err="1">
                <a:solidFill>
                  <a:srgbClr val="666666"/>
                </a:solidFill>
                <a:latin typeface=""/>
              </a:rPr>
              <a:t>r.y</a:t>
            </a:r>
            <a:r>
              <a:rPr lang="en-US" altLang="zh-CN" dirty="0">
                <a:solidFill>
                  <a:srgbClr val="666666"/>
                </a:solidFill>
                <a:latin typeface=""/>
              </a:rPr>
              <a:t>;</a:t>
            </a:r>
          </a:p>
          <a:p>
            <a:r>
              <a:rPr lang="en-US" altLang="zh-CN" dirty="0">
                <a:latin typeface=""/>
              </a:rPr>
              <a:t>    half2 AB = half2( -</a:t>
            </a:r>
            <a:r>
              <a:rPr lang="en-US" altLang="zh-CN" dirty="0">
                <a:solidFill>
                  <a:srgbClr val="666666"/>
                </a:solidFill>
                <a:latin typeface=""/>
              </a:rPr>
              <a:t>1.04, 1.04 ) * a004 + r.zw;</a:t>
            </a:r>
          </a:p>
          <a:p>
            <a:r>
              <a:rPr lang="en-US" altLang="zh-CN" dirty="0">
                <a:latin typeface=""/>
              </a:rPr>
              <a:t>    </a:t>
            </a:r>
            <a:r>
              <a:rPr lang="en-US" altLang="zh-CN" b="1" dirty="0">
                <a:solidFill>
                  <a:srgbClr val="008000"/>
                </a:solidFill>
                <a:latin typeface=""/>
              </a:rPr>
              <a:t>return </a:t>
            </a:r>
            <a:r>
              <a:rPr lang="en-US" altLang="zh-CN" b="1" dirty="0" err="1">
                <a:solidFill>
                  <a:srgbClr val="008000"/>
                </a:solidFill>
                <a:latin typeface=""/>
              </a:rPr>
              <a:t>SpecularColor</a:t>
            </a:r>
            <a:r>
              <a:rPr lang="en-US" altLang="zh-CN" b="1" dirty="0">
                <a:solidFill>
                  <a:srgbClr val="008000"/>
                </a:solidFill>
                <a:latin typeface=""/>
              </a:rPr>
              <a:t> * </a:t>
            </a:r>
            <a:r>
              <a:rPr lang="en-US" altLang="zh-CN" b="1" dirty="0" err="1">
                <a:solidFill>
                  <a:srgbClr val="008000"/>
                </a:solidFill>
                <a:latin typeface=""/>
              </a:rPr>
              <a:t>AB.x</a:t>
            </a:r>
            <a:r>
              <a:rPr lang="en-US" altLang="zh-CN" b="1" dirty="0">
                <a:solidFill>
                  <a:srgbClr val="008000"/>
                </a:solidFill>
                <a:latin typeface=""/>
              </a:rPr>
              <a:t> + </a:t>
            </a:r>
            <a:r>
              <a:rPr lang="en-US" altLang="zh-CN" b="1" dirty="0" err="1">
                <a:solidFill>
                  <a:srgbClr val="008000"/>
                </a:solidFill>
                <a:latin typeface=""/>
              </a:rPr>
              <a:t>AB.y</a:t>
            </a:r>
            <a:r>
              <a:rPr lang="en-US" altLang="zh-CN" b="1" dirty="0">
                <a:solidFill>
                  <a:srgbClr val="008000"/>
                </a:solidFill>
                <a:latin typeface=""/>
              </a:rPr>
              <a:t>;</a:t>
            </a:r>
          </a:p>
          <a:p>
            <a:r>
              <a:rPr lang="en-US" altLang="zh-CN" dirty="0">
                <a:latin typeface=""/>
              </a:rPr>
              <a:t>}</a:t>
            </a:r>
          </a:p>
        </p:txBody>
      </p:sp>
    </p:spTree>
    <p:extLst>
      <p:ext uri="{BB962C8B-B14F-4D97-AF65-F5344CB8AC3E}">
        <p14:creationId xmlns:p14="http://schemas.microsoft.com/office/powerpoint/2010/main" val="5062706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性能对比</a:t>
            </a:r>
            <a:endParaRPr lang="zh-CN" altLang="en-US" dirty="0"/>
          </a:p>
        </p:txBody>
      </p:sp>
      <p:sp>
        <p:nvSpPr>
          <p:cNvPr id="3" name="内容占位符 2"/>
          <p:cNvSpPr>
            <a:spLocks noGrp="1"/>
          </p:cNvSpPr>
          <p:nvPr>
            <p:ph idx="1"/>
          </p:nvPr>
        </p:nvSpPr>
        <p:spPr/>
        <p:txBody>
          <a:bodyPr/>
          <a:lstStyle/>
          <a:p>
            <a:r>
              <a:rPr lang="zh-CN" altLang="en-US" dirty="0" smtClean="0"/>
              <a:t>测试方式：将材质覆盖整个屏幕，</a:t>
            </a:r>
            <a:r>
              <a:rPr lang="en-US" altLang="zh-CN" dirty="0" smtClean="0"/>
              <a:t>shader</a:t>
            </a:r>
            <a:r>
              <a:rPr lang="zh-CN" altLang="en-US" dirty="0" smtClean="0"/>
              <a:t>内循环计算</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851574090"/>
              </p:ext>
            </p:extLst>
          </p:nvPr>
        </p:nvGraphicFramePr>
        <p:xfrm>
          <a:off x="2571459" y="2898248"/>
          <a:ext cx="6270660" cy="148336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2050409732"/>
                    </a:ext>
                  </a:extLst>
                </a:gridCol>
                <a:gridCol w="1567665">
                  <a:extLst>
                    <a:ext uri="{9D8B030D-6E8A-4147-A177-3AD203B41FA5}">
                      <a16:colId xmlns:a16="http://schemas.microsoft.com/office/drawing/2014/main" val="3235263469"/>
                    </a:ext>
                  </a:extLst>
                </a:gridCol>
                <a:gridCol w="1567665">
                  <a:extLst>
                    <a:ext uri="{9D8B030D-6E8A-4147-A177-3AD203B41FA5}">
                      <a16:colId xmlns:a16="http://schemas.microsoft.com/office/drawing/2014/main" val="417252128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ms</a:t>
                      </a:r>
                      <a:r>
                        <a:rPr lang="en-US" altLang="zh-CN" dirty="0" smtClean="0"/>
                        <a:t>/</a:t>
                      </a:r>
                      <a:r>
                        <a:rPr lang="zh-CN" altLang="en-US" dirty="0" smtClean="0"/>
                        <a:t>次</a:t>
                      </a:r>
                    </a:p>
                  </a:txBody>
                  <a:tcPr/>
                </a:tc>
                <a:tc>
                  <a:txBody>
                    <a:bodyPr/>
                    <a:lstStyle/>
                    <a:p>
                      <a:r>
                        <a:rPr lang="en-US" altLang="zh-CN" dirty="0" smtClean="0"/>
                        <a:t>2000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0.001125</a:t>
                      </a:r>
                    </a:p>
                  </a:txBody>
                  <a:tcPr marL="9525" marR="9525" marT="9525" marB="0" anchor="b"/>
                </a:tc>
                <a:tc>
                  <a:txBody>
                    <a:bodyPr/>
                    <a:lstStyle/>
                    <a:p>
                      <a:pPr algn="r" fontAlgn="b"/>
                      <a:r>
                        <a:rPr lang="en-US" altLang="zh-CN" sz="1800" kern="1200">
                          <a:solidFill>
                            <a:schemeClr val="dk1"/>
                          </a:solidFill>
                          <a:latin typeface="+mn-lt"/>
                          <a:ea typeface="+mn-ea"/>
                          <a:cs typeface="+mn-cs"/>
                        </a:rPr>
                        <a:t>0.00119</a:t>
                      </a:r>
                    </a:p>
                  </a:txBody>
                  <a:tcPr marL="9525" marR="9525" marT="9525" marB="0" anchor="b"/>
                </a:tc>
                <a:tc>
                  <a:txBody>
                    <a:bodyPr/>
                    <a:lstStyle/>
                    <a:p>
                      <a:pPr algn="r" fontAlgn="b"/>
                      <a:r>
                        <a:rPr lang="en-US" altLang="zh-CN" sz="1800" kern="1200" dirty="0">
                          <a:solidFill>
                            <a:schemeClr val="dk1"/>
                          </a:solidFill>
                          <a:latin typeface="+mn-lt"/>
                          <a:ea typeface="+mn-ea"/>
                          <a:cs typeface="+mn-cs"/>
                        </a:rPr>
                        <a:t>0.0012</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endParaRPr lang="zh-CN" altLang="en-US" dirty="0"/>
                    </a:p>
                  </a:txBody>
                  <a:tcPr/>
                </a:tc>
                <a:tc>
                  <a:txBody>
                    <a:bodyPr/>
                    <a:lstStyle/>
                    <a:p>
                      <a:pPr algn="r" fontAlgn="b"/>
                      <a:r>
                        <a:rPr lang="en-US" altLang="zh-CN" sz="1800" kern="1200" dirty="0">
                          <a:solidFill>
                            <a:schemeClr val="dk1"/>
                          </a:solidFill>
                          <a:latin typeface="+mn-lt"/>
                          <a:ea typeface="+mn-ea"/>
                          <a:cs typeface="+mn-cs"/>
                        </a:rPr>
                        <a:t>0.0575</a:t>
                      </a:r>
                    </a:p>
                  </a:txBody>
                  <a:tcPr marL="9525" marR="9525" marT="9525" marB="0" anchor="b"/>
                </a:tc>
                <a:tc>
                  <a:txBody>
                    <a:bodyPr/>
                    <a:lstStyle/>
                    <a:p>
                      <a:pPr algn="r" fontAlgn="b"/>
                      <a:r>
                        <a:rPr lang="en-US" altLang="zh-CN" sz="1800" kern="1200" dirty="0">
                          <a:solidFill>
                            <a:schemeClr val="dk1"/>
                          </a:solidFill>
                          <a:latin typeface="+mn-lt"/>
                          <a:ea typeface="+mn-ea"/>
                          <a:cs typeface="+mn-cs"/>
                        </a:rPr>
                        <a:t>0.0586</a:t>
                      </a:r>
                    </a:p>
                  </a:txBody>
                  <a:tcPr marL="9525" marR="9525" marT="9525" marB="0" anchor="b"/>
                </a:tc>
                <a:tc>
                  <a:txBody>
                    <a:bodyPr/>
                    <a:lstStyle/>
                    <a:p>
                      <a:pPr algn="r" fontAlgn="b"/>
                      <a:r>
                        <a:rPr lang="en-US" altLang="zh-CN" sz="1800" kern="1200">
                          <a:solidFill>
                            <a:schemeClr val="dk1"/>
                          </a:solidFill>
                          <a:latin typeface="+mn-lt"/>
                          <a:ea typeface="+mn-ea"/>
                          <a:cs typeface="+mn-cs"/>
                        </a:rPr>
                        <a:t>0.0598</a:t>
                      </a:r>
                    </a:p>
                  </a:txBody>
                  <a:tcPr marL="9525" marR="9525" marT="9525" marB="0" anchor="b"/>
                </a:tc>
                <a:extLst>
                  <a:ext uri="{0D108BD9-81ED-4DB2-BD59-A6C34878D82A}">
                    <a16:rowId xmlns:a16="http://schemas.microsoft.com/office/drawing/2014/main" val="1440457922"/>
                  </a:ext>
                </a:extLst>
              </a:tr>
              <a:tr h="370840">
                <a:tc>
                  <a:txBody>
                    <a:bodyPr/>
                    <a:lstStyle/>
                    <a:p>
                      <a:r>
                        <a:rPr lang="en-US" altLang="zh-CN" dirty="0" smtClean="0"/>
                        <a:t>PBR-</a:t>
                      </a:r>
                      <a:r>
                        <a:rPr lang="zh-CN" altLang="en-US" dirty="0" smtClean="0"/>
                        <a:t>直接光</a:t>
                      </a:r>
                      <a:endParaRPr lang="zh-CN" altLang="en-US" dirty="0"/>
                    </a:p>
                  </a:txBody>
                  <a:tcPr/>
                </a:tc>
                <a:tc>
                  <a:txBody>
                    <a:bodyPr/>
                    <a:lstStyle/>
                    <a:p>
                      <a:pPr algn="r" fontAlgn="b"/>
                      <a:r>
                        <a:rPr lang="en-US" altLang="zh-CN" sz="1800" kern="1200" dirty="0">
                          <a:solidFill>
                            <a:schemeClr val="dk1"/>
                          </a:solidFill>
                          <a:latin typeface="+mn-lt"/>
                          <a:ea typeface="+mn-ea"/>
                          <a:cs typeface="+mn-cs"/>
                        </a:rPr>
                        <a:t>0.0195</a:t>
                      </a:r>
                    </a:p>
                  </a:txBody>
                  <a:tcPr marL="9525" marR="9525" marT="9525" marB="0" anchor="b"/>
                </a:tc>
                <a:tc>
                  <a:txBody>
                    <a:bodyPr/>
                    <a:lstStyle/>
                    <a:p>
                      <a:pPr algn="r" fontAlgn="b"/>
                      <a:r>
                        <a:rPr lang="en-US" altLang="zh-CN" sz="1800" kern="1200" dirty="0">
                          <a:solidFill>
                            <a:schemeClr val="dk1"/>
                          </a:solidFill>
                          <a:latin typeface="+mn-lt"/>
                          <a:ea typeface="+mn-ea"/>
                          <a:cs typeface="+mn-cs"/>
                        </a:rPr>
                        <a:t>0.0206</a:t>
                      </a:r>
                    </a:p>
                  </a:txBody>
                  <a:tcPr marL="9525" marR="9525" marT="9525" marB="0" anchor="b"/>
                </a:tc>
                <a:tc>
                  <a:txBody>
                    <a:bodyPr/>
                    <a:lstStyle/>
                    <a:p>
                      <a:pPr algn="r" fontAlgn="b"/>
                      <a:r>
                        <a:rPr lang="en-US" altLang="zh-CN" sz="1800" kern="1200" dirty="0">
                          <a:solidFill>
                            <a:schemeClr val="dk1"/>
                          </a:solidFill>
                          <a:latin typeface="+mn-lt"/>
                          <a:ea typeface="+mn-ea"/>
                          <a:cs typeface="+mn-cs"/>
                        </a:rPr>
                        <a:t>0.02</a:t>
                      </a:r>
                    </a:p>
                  </a:txBody>
                  <a:tcPr marL="9525" marR="9525" marT="9525" marB="0" anchor="b"/>
                </a:tc>
                <a:extLst>
                  <a:ext uri="{0D108BD9-81ED-4DB2-BD59-A6C34878D82A}">
                    <a16:rowId xmlns:a16="http://schemas.microsoft.com/office/drawing/2014/main" val="3504515095"/>
                  </a:ext>
                </a:extLst>
              </a:tr>
            </a:tbl>
          </a:graphicData>
        </a:graphic>
      </p:graphicFrame>
      <p:pic>
        <p:nvPicPr>
          <p:cNvPr id="5" name="图片 4"/>
          <p:cNvPicPr>
            <a:picLocks noChangeAspect="1"/>
          </p:cNvPicPr>
          <p:nvPr/>
        </p:nvPicPr>
        <p:blipFill>
          <a:blip r:embed="rId3"/>
          <a:stretch>
            <a:fillRect/>
          </a:stretch>
        </p:blipFill>
        <p:spPr>
          <a:xfrm>
            <a:off x="12518550" y="719434"/>
            <a:ext cx="5314286" cy="575238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990353335"/>
              </p:ext>
            </p:extLst>
          </p:nvPr>
        </p:nvGraphicFramePr>
        <p:xfrm>
          <a:off x="2571459" y="5121780"/>
          <a:ext cx="6270660" cy="111252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3836553216"/>
                    </a:ext>
                  </a:extLst>
                </a:gridCol>
                <a:gridCol w="1567665">
                  <a:extLst>
                    <a:ext uri="{9D8B030D-6E8A-4147-A177-3AD203B41FA5}">
                      <a16:colId xmlns:a16="http://schemas.microsoft.com/office/drawing/2014/main" val="94779683"/>
                    </a:ext>
                  </a:extLst>
                </a:gridCol>
                <a:gridCol w="1567665">
                  <a:extLst>
                    <a:ext uri="{9D8B030D-6E8A-4147-A177-3AD203B41FA5}">
                      <a16:colId xmlns:a16="http://schemas.microsoft.com/office/drawing/2014/main" val="4172521287"/>
                    </a:ext>
                  </a:extLst>
                </a:gridCol>
              </a:tblGrid>
              <a:tr h="370840">
                <a:tc>
                  <a:txBody>
                    <a:bodyPr/>
                    <a:lstStyle/>
                    <a:p>
                      <a:r>
                        <a:rPr lang="en-US" altLang="zh-CN" dirty="0" err="1" smtClean="0"/>
                        <a:t>ms</a:t>
                      </a:r>
                      <a:r>
                        <a:rPr lang="en-US" altLang="zh-CN" dirty="0" smtClean="0"/>
                        <a:t>/</a:t>
                      </a:r>
                      <a:r>
                        <a:rPr lang="zh-CN" altLang="en-US" dirty="0" smtClean="0"/>
                        <a:t>次</a:t>
                      </a:r>
                      <a:endParaRPr lang="zh-CN" altLang="en-US" dirty="0"/>
                    </a:p>
                  </a:txBody>
                  <a:tcPr/>
                </a:tc>
                <a:tc>
                  <a:txBody>
                    <a:bodyPr/>
                    <a:lstStyle/>
                    <a:p>
                      <a:r>
                        <a:rPr lang="en-US" altLang="zh-CN" dirty="0" smtClean="0"/>
                        <a:t>1000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0.27</a:t>
                      </a:r>
                    </a:p>
                  </a:txBody>
                  <a:tcPr marL="9525" marR="9525" marT="9525" marB="0" anchor="b"/>
                </a:tc>
                <a:tc>
                  <a:txBody>
                    <a:bodyPr/>
                    <a:lstStyle/>
                    <a:p>
                      <a:pPr algn="r" fontAlgn="b"/>
                      <a:r>
                        <a:rPr lang="en-US" altLang="zh-CN" sz="1800" kern="1200" dirty="0">
                          <a:solidFill>
                            <a:schemeClr val="dk1"/>
                          </a:solidFill>
                          <a:latin typeface="+mn-lt"/>
                          <a:ea typeface="+mn-ea"/>
                          <a:cs typeface="+mn-cs"/>
                        </a:rPr>
                        <a:t>0.238</a:t>
                      </a:r>
                    </a:p>
                  </a:txBody>
                  <a:tcPr marL="9525" marR="9525" marT="9525" marB="0" anchor="b"/>
                </a:tc>
                <a:tc>
                  <a:txBody>
                    <a:bodyPr/>
                    <a:lstStyle/>
                    <a:p>
                      <a:pPr algn="r" fontAlgn="b"/>
                      <a:r>
                        <a:rPr lang="en-US" altLang="zh-CN" sz="1800" kern="1200" dirty="0">
                          <a:solidFill>
                            <a:schemeClr val="dk1"/>
                          </a:solidFill>
                          <a:latin typeface="+mn-lt"/>
                          <a:ea typeface="+mn-ea"/>
                          <a:cs typeface="+mn-cs"/>
                        </a:rPr>
                        <a:t>0.224</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p>
                  </a:txBody>
                  <a:tcPr/>
                </a:tc>
                <a:tc>
                  <a:txBody>
                    <a:bodyPr/>
                    <a:lstStyle/>
                    <a:p>
                      <a:pPr algn="r" fontAlgn="b"/>
                      <a:r>
                        <a:rPr lang="en-US" altLang="zh-CN" sz="1800" kern="1200">
                          <a:solidFill>
                            <a:schemeClr val="dk1"/>
                          </a:solidFill>
                          <a:latin typeface="+mn-lt"/>
                          <a:ea typeface="+mn-ea"/>
                          <a:cs typeface="+mn-cs"/>
                        </a:rPr>
                        <a:t>6.2</a:t>
                      </a:r>
                    </a:p>
                  </a:txBody>
                  <a:tcPr marL="9525" marR="9525" marT="9525" marB="0" anchor="b"/>
                </a:tc>
                <a:tc>
                  <a:txBody>
                    <a:bodyPr/>
                    <a:lstStyle/>
                    <a:p>
                      <a:pPr algn="r" fontAlgn="b"/>
                      <a:r>
                        <a:rPr lang="en-US" altLang="zh-CN" sz="1800" kern="1200" dirty="0">
                          <a:solidFill>
                            <a:schemeClr val="dk1"/>
                          </a:solidFill>
                          <a:latin typeface="+mn-lt"/>
                          <a:ea typeface="+mn-ea"/>
                          <a:cs typeface="+mn-cs"/>
                        </a:rPr>
                        <a:t>5.86</a:t>
                      </a:r>
                    </a:p>
                  </a:txBody>
                  <a:tcPr marL="9525" marR="9525" marT="9525" marB="0" anchor="b"/>
                </a:tc>
                <a:tc>
                  <a:txBody>
                    <a:bodyPr/>
                    <a:lstStyle/>
                    <a:p>
                      <a:pPr algn="r" fontAlgn="b"/>
                      <a:r>
                        <a:rPr lang="en-US" altLang="zh-CN" sz="1800" kern="1200" dirty="0">
                          <a:solidFill>
                            <a:schemeClr val="dk1"/>
                          </a:solidFill>
                          <a:latin typeface="+mn-lt"/>
                          <a:ea typeface="+mn-ea"/>
                          <a:cs typeface="+mn-cs"/>
                        </a:rPr>
                        <a:t>5.6</a:t>
                      </a:r>
                    </a:p>
                  </a:txBody>
                  <a:tcPr marL="9525" marR="9525" marT="9525" marB="0" anchor="b"/>
                </a:tc>
                <a:extLst>
                  <a:ext uri="{0D108BD9-81ED-4DB2-BD59-A6C34878D82A}">
                    <a16:rowId xmlns:a16="http://schemas.microsoft.com/office/drawing/2014/main" val="2362323754"/>
                  </a:ext>
                </a:extLst>
              </a:tr>
            </a:tbl>
          </a:graphicData>
        </a:graphic>
      </p:graphicFrame>
      <p:sp>
        <p:nvSpPr>
          <p:cNvPr id="7" name="矩形 6"/>
          <p:cNvSpPr/>
          <p:nvPr/>
        </p:nvSpPr>
        <p:spPr>
          <a:xfrm>
            <a:off x="4699141" y="6287149"/>
            <a:ext cx="2015295" cy="369332"/>
          </a:xfrm>
          <a:prstGeom prst="rect">
            <a:avLst/>
          </a:prstGeom>
        </p:spPr>
        <p:txBody>
          <a:bodyPr wrap="none">
            <a:spAutoFit/>
          </a:bodyPr>
          <a:lstStyle/>
          <a:p>
            <a:r>
              <a:rPr lang="en-US" altLang="zh-CN" dirty="0"/>
              <a:t>Android/OnePlus1</a:t>
            </a:r>
            <a:endParaRPr lang="zh-CN" altLang="en-US" dirty="0"/>
          </a:p>
        </p:txBody>
      </p:sp>
      <p:sp>
        <p:nvSpPr>
          <p:cNvPr id="8" name="矩形 7"/>
          <p:cNvSpPr/>
          <p:nvPr/>
        </p:nvSpPr>
        <p:spPr>
          <a:xfrm>
            <a:off x="5049397" y="4381608"/>
            <a:ext cx="1314784" cy="369332"/>
          </a:xfrm>
          <a:prstGeom prst="rect">
            <a:avLst/>
          </a:prstGeom>
        </p:spPr>
        <p:txBody>
          <a:bodyPr wrap="none">
            <a:spAutoFit/>
          </a:bodyPr>
          <a:lstStyle/>
          <a:p>
            <a:r>
              <a:rPr lang="en-US" altLang="zh-CN" dirty="0"/>
              <a:t>PC/GTX970</a:t>
            </a:r>
            <a:endParaRPr lang="zh-CN" altLang="en-US" dirty="0"/>
          </a:p>
        </p:txBody>
      </p:sp>
      <p:sp>
        <p:nvSpPr>
          <p:cNvPr id="9" name="文本框 8"/>
          <p:cNvSpPr txBox="1"/>
          <p:nvPr/>
        </p:nvSpPr>
        <p:spPr>
          <a:xfrm>
            <a:off x="9109227" y="4012276"/>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
        <p:nvSpPr>
          <p:cNvPr id="10" name="文本框 9"/>
          <p:cNvSpPr txBox="1"/>
          <p:nvPr/>
        </p:nvSpPr>
        <p:spPr>
          <a:xfrm>
            <a:off x="9109227" y="3642944"/>
            <a:ext cx="659155" cy="369332"/>
          </a:xfrm>
          <a:prstGeom prst="rect">
            <a:avLst/>
          </a:prstGeom>
          <a:noFill/>
        </p:spPr>
        <p:txBody>
          <a:bodyPr wrap="none" rtlCol="0">
            <a:spAutoFit/>
          </a:bodyPr>
          <a:lstStyle/>
          <a:p>
            <a:r>
              <a:rPr lang="en-US" altLang="zh-CN" dirty="0" smtClean="0"/>
              <a:t>50</a:t>
            </a:r>
            <a:r>
              <a:rPr lang="zh-CN" altLang="en-US" dirty="0" smtClean="0"/>
              <a:t>倍</a:t>
            </a:r>
            <a:endParaRPr lang="zh-CN" altLang="en-US" dirty="0"/>
          </a:p>
        </p:txBody>
      </p:sp>
      <p:sp>
        <p:nvSpPr>
          <p:cNvPr id="12" name="文本框 11"/>
          <p:cNvSpPr txBox="1"/>
          <p:nvPr/>
        </p:nvSpPr>
        <p:spPr>
          <a:xfrm>
            <a:off x="9050563" y="5917817"/>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Tree>
    <p:extLst>
      <p:ext uri="{BB962C8B-B14F-4D97-AF65-F5344CB8AC3E}">
        <p14:creationId xmlns:p14="http://schemas.microsoft.com/office/powerpoint/2010/main" val="97087741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传统光照模型</a:t>
            </a:r>
            <a:r>
              <a:rPr lang="en-US" altLang="zh-CN" dirty="0"/>
              <a:t>-</a:t>
            </a:r>
            <a:r>
              <a:rPr lang="zh-CN" altLang="en-US" dirty="0"/>
              <a:t>镜面反射</a:t>
            </a:r>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7" name="矩形 6"/>
          <p:cNvSpPr/>
          <p:nvPr/>
        </p:nvSpPr>
        <p:spPr>
          <a:xfrm>
            <a:off x="4758555" y="2556588"/>
            <a:ext cx="7332457"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出现在物体向光面，一个明显 比周围亮很多的光斑。</a:t>
            </a:r>
          </a:p>
        </p:txBody>
      </p:sp>
      <p:pic>
        <p:nvPicPr>
          <p:cNvPr id="9" name="图片 8"/>
          <p:cNvPicPr>
            <a:picLocks noChangeAspect="1"/>
          </p:cNvPicPr>
          <p:nvPr/>
        </p:nvPicPr>
        <p:blipFill rotWithShape="1">
          <a:blip r:embed="rId3"/>
          <a:srcRect r="16285"/>
          <a:stretch/>
        </p:blipFill>
        <p:spPr>
          <a:xfrm>
            <a:off x="862731" y="2556588"/>
            <a:ext cx="3261400" cy="325342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5536958" y="4219341"/>
            <a:ext cx="2514600" cy="1590675"/>
          </a:xfrm>
          <a:prstGeom prst="rect">
            <a:avLst/>
          </a:prstGeom>
        </p:spPr>
      </p:pic>
    </p:spTree>
    <p:extLst>
      <p:ext uri="{BB962C8B-B14F-4D97-AF65-F5344CB8AC3E}">
        <p14:creationId xmlns:p14="http://schemas.microsoft.com/office/powerpoint/2010/main" val="1971714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性能对比</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80522311"/>
              </p:ext>
            </p:extLst>
          </p:nvPr>
        </p:nvGraphicFramePr>
        <p:xfrm>
          <a:off x="2151025" y="2066390"/>
          <a:ext cx="6705896" cy="2809597"/>
        </p:xfrm>
        <a:graphic>
          <a:graphicData uri="http://schemas.openxmlformats.org/drawingml/2006/table">
            <a:tbl>
              <a:tblPr>
                <a:tableStyleId>{5C22544A-7EE6-4342-B048-85BDC9FD1C3A}</a:tableStyleId>
              </a:tblPr>
              <a:tblGrid>
                <a:gridCol w="3335375">
                  <a:extLst>
                    <a:ext uri="{9D8B030D-6E8A-4147-A177-3AD203B41FA5}">
                      <a16:colId xmlns:a16="http://schemas.microsoft.com/office/drawing/2014/main" val="344787628"/>
                    </a:ext>
                  </a:extLst>
                </a:gridCol>
                <a:gridCol w="2069106">
                  <a:extLst>
                    <a:ext uri="{9D8B030D-6E8A-4147-A177-3AD203B41FA5}">
                      <a16:colId xmlns:a16="http://schemas.microsoft.com/office/drawing/2014/main" val="2831321752"/>
                    </a:ext>
                  </a:extLst>
                </a:gridCol>
                <a:gridCol w="1301415">
                  <a:extLst>
                    <a:ext uri="{9D8B030D-6E8A-4147-A177-3AD203B41FA5}">
                      <a16:colId xmlns:a16="http://schemas.microsoft.com/office/drawing/2014/main" val="18222711"/>
                    </a:ext>
                  </a:extLst>
                </a:gridCol>
              </a:tblGrid>
              <a:tr h="663150">
                <a:tc>
                  <a:txBody>
                    <a:bodyPr/>
                    <a:lstStyle/>
                    <a:p>
                      <a:pPr algn="l" fontAlgn="b"/>
                      <a:endParaRPr lang="en-US" sz="1800" b="0" i="0" u="sng" strike="noStrike" dirty="0">
                        <a:solidFill>
                          <a:srgbClr val="0563C1"/>
                        </a:solidFill>
                        <a:effectLst/>
                        <a:latin typeface="+mn-lt"/>
                        <a:ea typeface="等线" panose="02010600030101010101" pitchFamily="2" charset="-122"/>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Fillrate</a:t>
                      </a:r>
                      <a:r>
                        <a:rPr lang="en-US" sz="1800" u="none" strike="noStrike" kern="1200" dirty="0" smtClean="0">
                          <a:solidFill>
                            <a:schemeClr val="dk1"/>
                          </a:solidFill>
                          <a:effectLst/>
                          <a:latin typeface="+mn-lt"/>
                          <a:ea typeface="+mn-ea"/>
                          <a:cs typeface="+mn-cs"/>
                        </a:rPr>
                        <a:t>( </a:t>
                      </a:r>
                      <a:r>
                        <a:rPr lang="en-US" altLang="zh-CN" sz="1800" u="none" strike="noStrike" kern="1200" dirty="0" smtClean="0">
                          <a:solidFill>
                            <a:schemeClr val="dk1"/>
                          </a:solidFill>
                          <a:effectLst/>
                          <a:latin typeface="+mn-lt"/>
                          <a:ea typeface="+mn-ea"/>
                          <a:cs typeface="+mn-cs"/>
                        </a:rPr>
                        <a:t>pixel GP/s)</a:t>
                      </a:r>
                    </a:p>
                  </a:txBody>
                  <a:tcPr marL="9525" marR="9525" marT="9525" marB="0" anchor="b"/>
                </a:tc>
                <a:tc>
                  <a:txBody>
                    <a:bodyPr/>
                    <a:lstStyle/>
                    <a:p>
                      <a:pPr algn="l" fontAlgn="b"/>
                      <a:r>
                        <a:rPr lang="en-US" sz="1800" u="none" strike="noStrike" kern="1200" dirty="0">
                          <a:solidFill>
                            <a:schemeClr val="dk1"/>
                          </a:solidFill>
                          <a:effectLst/>
                          <a:latin typeface="+mn-lt"/>
                          <a:ea typeface="+mn-ea"/>
                          <a:cs typeface="+mn-cs"/>
                        </a:rPr>
                        <a:t>GFLOPS</a:t>
                      </a:r>
                    </a:p>
                  </a:txBody>
                  <a:tcPr marL="9525" marR="9525" marT="9525" marB="0" anchor="b"/>
                </a:tc>
                <a:extLst>
                  <a:ext uri="{0D108BD9-81ED-4DB2-BD59-A6C34878D82A}">
                    <a16:rowId xmlns:a16="http://schemas.microsoft.com/office/drawing/2014/main" val="2424476702"/>
                  </a:ext>
                </a:extLst>
              </a:tr>
              <a:tr h="4738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800" u="sng" strike="noStrike" dirty="0" smtClean="0">
                          <a:effectLst/>
                          <a:latin typeface="+mn-lt"/>
                          <a:hlinkClick r:id="rId2"/>
                        </a:rPr>
                        <a:t>Adreno 330</a:t>
                      </a:r>
                      <a:endParaRPr lang="en-US" altLang="zh-CN" sz="1800" b="0" i="0" u="sng" strike="noStrike" dirty="0" smtClean="0">
                        <a:solidFill>
                          <a:srgbClr val="0563C1"/>
                        </a:solidFill>
                        <a:effectLst/>
                        <a:latin typeface="+mn-lt"/>
                        <a:ea typeface="+mn-ea"/>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3.6</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115</a:t>
                      </a:r>
                    </a:p>
                  </a:txBody>
                  <a:tcPr marL="9525" marR="9525" marT="9525" marB="0" anchor="b"/>
                </a:tc>
                <a:extLst>
                  <a:ext uri="{0D108BD9-81ED-4DB2-BD59-A6C34878D82A}">
                    <a16:rowId xmlns:a16="http://schemas.microsoft.com/office/drawing/2014/main" val="3445339954"/>
                  </a:ext>
                </a:extLst>
              </a:tr>
              <a:tr h="487510">
                <a:tc>
                  <a:txBody>
                    <a:bodyPr/>
                    <a:lstStyle/>
                    <a:p>
                      <a:pPr algn="l" fontAlgn="b"/>
                      <a:r>
                        <a:rPr lang="en-US" sz="1800" u="none" strike="noStrike" dirty="0">
                          <a:effectLst/>
                          <a:latin typeface="+mn-lt"/>
                        </a:rPr>
                        <a:t>iPhone7P,A10</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249.6</a:t>
                      </a:r>
                    </a:p>
                  </a:txBody>
                  <a:tcPr marL="9525" marR="9525" marT="9525" marB="0" anchor="b"/>
                </a:tc>
                <a:extLst>
                  <a:ext uri="{0D108BD9-81ED-4DB2-BD59-A6C34878D82A}">
                    <a16:rowId xmlns:a16="http://schemas.microsoft.com/office/drawing/2014/main" val="3714367932"/>
                  </a:ext>
                </a:extLst>
              </a:tr>
              <a:tr h="521918">
                <a:tc>
                  <a:txBody>
                    <a:bodyPr/>
                    <a:lstStyle/>
                    <a:p>
                      <a:pPr algn="l" fontAlgn="b"/>
                      <a:r>
                        <a:rPr lang="en-US" sz="1800" u="none" strike="noStrike" dirty="0">
                          <a:effectLst/>
                          <a:latin typeface="+mn-lt"/>
                        </a:rPr>
                        <a:t>iphoneXR,A12</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a:solidFill>
                          <a:schemeClr val="dk1"/>
                        </a:solidFill>
                        <a:effectLst/>
                        <a:latin typeface="+mn-lt"/>
                        <a:ea typeface="+mn-ea"/>
                        <a:cs typeface="+mn-cs"/>
                      </a:endParaRPr>
                    </a:p>
                  </a:txBody>
                  <a:tcPr marL="9525" marR="9525" marT="9525" marB="0" anchor="b"/>
                </a:tc>
                <a:tc>
                  <a:txBody>
                    <a:bodyPr/>
                    <a:lstStyle/>
                    <a:p>
                      <a:pPr algn="l" fontAlgn="b"/>
                      <a:r>
                        <a:rPr lang="en-US" altLang="zh-CN" sz="1800" u="none" strike="noStrike" kern="1200" dirty="0">
                          <a:solidFill>
                            <a:schemeClr val="dk1"/>
                          </a:solidFill>
                          <a:effectLst/>
                          <a:latin typeface="+mn-lt"/>
                          <a:ea typeface="+mn-ea"/>
                          <a:cs typeface="+mn-cs"/>
                        </a:rPr>
                        <a:t>500~1000</a:t>
                      </a:r>
                    </a:p>
                  </a:txBody>
                  <a:tcPr marL="9525" marR="9525" marT="9525" marB="0" anchor="b"/>
                </a:tc>
                <a:extLst>
                  <a:ext uri="{0D108BD9-81ED-4DB2-BD59-A6C34878D82A}">
                    <a16:rowId xmlns:a16="http://schemas.microsoft.com/office/drawing/2014/main" val="349996222"/>
                  </a:ext>
                </a:extLst>
              </a:tr>
              <a:tr h="663150">
                <a:tc>
                  <a:txBody>
                    <a:bodyPr/>
                    <a:lstStyle/>
                    <a:p>
                      <a:pPr algn="l" fontAlgn="b"/>
                      <a:r>
                        <a:rPr lang="en-US" sz="1800" u="none" strike="noStrike" dirty="0" err="1">
                          <a:effectLst/>
                          <a:latin typeface="+mn-lt"/>
                        </a:rPr>
                        <a:t>adreno</a:t>
                      </a:r>
                      <a:r>
                        <a:rPr lang="en-US" sz="1800" u="none" strike="noStrike" dirty="0">
                          <a:effectLst/>
                          <a:latin typeface="+mn-lt"/>
                        </a:rPr>
                        <a:t> 640,</a:t>
                      </a:r>
                      <a:r>
                        <a:rPr lang="zh-CN" altLang="en-US" sz="1800" u="none" strike="noStrike" dirty="0">
                          <a:effectLst/>
                          <a:latin typeface="+mn-lt"/>
                        </a:rPr>
                        <a:t>红米</a:t>
                      </a:r>
                      <a:r>
                        <a:rPr lang="en-US" sz="1800" u="none" strike="noStrike" dirty="0">
                          <a:effectLst/>
                          <a:latin typeface="+mn-lt"/>
                        </a:rPr>
                        <a:t>k20Pro,2500</a:t>
                      </a:r>
                      <a:r>
                        <a:rPr lang="zh-CN" altLang="en-US" sz="1800" u="none" strike="noStrike" dirty="0">
                          <a:effectLst/>
                          <a:latin typeface="+mn-lt"/>
                        </a:rPr>
                        <a:t>元</a:t>
                      </a:r>
                      <a:endParaRPr lang="zh-CN" alt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21</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899</a:t>
                      </a:r>
                    </a:p>
                  </a:txBody>
                  <a:tcPr marL="9525" marR="9525" marT="9525" marB="0" anchor="b"/>
                </a:tc>
                <a:extLst>
                  <a:ext uri="{0D108BD9-81ED-4DB2-BD59-A6C34878D82A}">
                    <a16:rowId xmlns:a16="http://schemas.microsoft.com/office/drawing/2014/main" val="1851255138"/>
                  </a:ext>
                </a:extLst>
              </a:tr>
            </a:tbl>
          </a:graphicData>
        </a:graphic>
      </p:graphicFrame>
      <p:sp>
        <p:nvSpPr>
          <p:cNvPr id="5" name="文本框 4"/>
          <p:cNvSpPr txBox="1"/>
          <p:nvPr/>
        </p:nvSpPr>
        <p:spPr>
          <a:xfrm>
            <a:off x="9250326" y="4423144"/>
            <a:ext cx="537327" cy="369332"/>
          </a:xfrm>
          <a:prstGeom prst="rect">
            <a:avLst/>
          </a:prstGeom>
          <a:noFill/>
        </p:spPr>
        <p:txBody>
          <a:bodyPr wrap="none" rtlCol="0">
            <a:spAutoFit/>
          </a:bodyPr>
          <a:lstStyle/>
          <a:p>
            <a:r>
              <a:rPr lang="en-US" altLang="zh-CN" dirty="0" smtClean="0"/>
              <a:t>8</a:t>
            </a:r>
            <a:r>
              <a:rPr lang="zh-CN" altLang="en-US" dirty="0" smtClean="0"/>
              <a:t>倍</a:t>
            </a:r>
            <a:endParaRPr lang="zh-CN" altLang="en-US" dirty="0"/>
          </a:p>
        </p:txBody>
      </p:sp>
      <p:sp>
        <p:nvSpPr>
          <p:cNvPr id="6" name="文本框 5"/>
          <p:cNvSpPr txBox="1"/>
          <p:nvPr/>
        </p:nvSpPr>
        <p:spPr>
          <a:xfrm>
            <a:off x="9250326" y="3820632"/>
            <a:ext cx="537327" cy="369332"/>
          </a:xfrm>
          <a:prstGeom prst="rect">
            <a:avLst/>
          </a:prstGeom>
          <a:noFill/>
        </p:spPr>
        <p:txBody>
          <a:bodyPr wrap="none" rtlCol="0">
            <a:spAutoFit/>
          </a:bodyPr>
          <a:lstStyle/>
          <a:p>
            <a:r>
              <a:rPr lang="en-US" altLang="zh-CN" dirty="0"/>
              <a:t>7</a:t>
            </a:r>
            <a:r>
              <a:rPr lang="zh-CN" altLang="en-US" dirty="0" smtClean="0"/>
              <a:t>倍</a:t>
            </a:r>
            <a:endParaRPr lang="zh-CN" altLang="en-US" dirty="0"/>
          </a:p>
        </p:txBody>
      </p:sp>
      <p:sp>
        <p:nvSpPr>
          <p:cNvPr id="7" name="文本框 6"/>
          <p:cNvSpPr txBox="1"/>
          <p:nvPr/>
        </p:nvSpPr>
        <p:spPr>
          <a:xfrm>
            <a:off x="9250326" y="3334710"/>
            <a:ext cx="537327" cy="369332"/>
          </a:xfrm>
          <a:prstGeom prst="rect">
            <a:avLst/>
          </a:prstGeom>
          <a:noFill/>
        </p:spPr>
        <p:txBody>
          <a:bodyPr wrap="none" rtlCol="0">
            <a:spAutoFit/>
          </a:bodyPr>
          <a:lstStyle/>
          <a:p>
            <a:r>
              <a:rPr lang="en-US" altLang="zh-CN" dirty="0" smtClean="0"/>
              <a:t>2</a:t>
            </a:r>
            <a:r>
              <a:rPr lang="zh-CN" altLang="en-US" dirty="0" smtClean="0"/>
              <a:t>倍</a:t>
            </a:r>
            <a:endParaRPr lang="zh-CN" altLang="en-US" dirty="0"/>
          </a:p>
        </p:txBody>
      </p:sp>
    </p:spTree>
    <p:extLst>
      <p:ext uri="{BB962C8B-B14F-4D97-AF65-F5344CB8AC3E}">
        <p14:creationId xmlns:p14="http://schemas.microsoft.com/office/powerpoint/2010/main" val="38738927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en-US" altLang="zh-CN" dirty="0" smtClean="0"/>
              <a:t>eference</a:t>
            </a:r>
            <a:endParaRPr lang="zh-CN" altLang="en-US" dirty="0"/>
          </a:p>
        </p:txBody>
      </p:sp>
      <p:sp>
        <p:nvSpPr>
          <p:cNvPr id="3" name="内容占位符 2"/>
          <p:cNvSpPr>
            <a:spLocks noGrp="1"/>
          </p:cNvSpPr>
          <p:nvPr>
            <p:ph idx="1"/>
          </p:nvPr>
        </p:nvSpPr>
        <p:spPr/>
        <p:txBody>
          <a:bodyPr/>
          <a:lstStyle/>
          <a:p>
            <a:r>
              <a:rPr lang="zh-CN" altLang="en-US" dirty="0" smtClean="0">
                <a:hlinkClick r:id="rId2"/>
              </a:rPr>
              <a:t>全面的</a:t>
            </a:r>
            <a:r>
              <a:rPr lang="en-US" altLang="zh-CN" dirty="0" err="1" smtClean="0">
                <a:hlinkClick r:id="rId2"/>
              </a:rPr>
              <a:t>pbr</a:t>
            </a:r>
            <a:r>
              <a:rPr lang="zh-CN" altLang="en-US" dirty="0" smtClean="0">
                <a:hlinkClick r:id="rId2"/>
              </a:rPr>
              <a:t>中文整理</a:t>
            </a:r>
            <a:r>
              <a:rPr lang="en-US" altLang="zh-CN" dirty="0" smtClean="0">
                <a:hlinkClick r:id="rId2"/>
              </a:rPr>
              <a:t>:https</a:t>
            </a:r>
            <a:r>
              <a:rPr lang="en-US" altLang="zh-CN" dirty="0">
                <a:hlinkClick r:id="rId2"/>
              </a:rPr>
              <a:t>://github.com/QianMo/PBR-White-Paper</a:t>
            </a:r>
            <a:r>
              <a:rPr lang="en-US" altLang="zh-CN" dirty="0" smtClean="0">
                <a:hlinkClick r:id="rId2"/>
              </a:rPr>
              <a:t>/</a:t>
            </a:r>
            <a:endParaRPr lang="en-US" altLang="zh-CN" dirty="0" smtClean="0">
              <a:hlinkClick r:id="rId3"/>
            </a:endParaRPr>
          </a:p>
          <a:p>
            <a:r>
              <a:rPr lang="en-US" altLang="zh-CN" dirty="0" smtClean="0">
                <a:hlinkClick r:id="rId3"/>
              </a:rPr>
              <a:t>https</a:t>
            </a:r>
            <a:r>
              <a:rPr lang="en-US" altLang="zh-CN" dirty="0">
                <a:hlinkClick r:id="rId3"/>
              </a:rPr>
              <a:t>://player.slideplayer.com/34/8385292</a:t>
            </a:r>
            <a:r>
              <a:rPr lang="en-US" altLang="zh-CN" dirty="0" smtClean="0">
                <a:hlinkClick r:id="rId3"/>
              </a:rPr>
              <a:t>/#</a:t>
            </a:r>
            <a:endParaRPr lang="en-US" altLang="zh-CN" dirty="0" smtClean="0"/>
          </a:p>
          <a:p>
            <a:r>
              <a:rPr lang="en-US" altLang="zh-CN" dirty="0">
                <a:hlinkClick r:id="rId4"/>
              </a:rPr>
              <a:t>https://</a:t>
            </a:r>
            <a:r>
              <a:rPr lang="en-US" altLang="zh-CN" dirty="0" smtClean="0">
                <a:hlinkClick r:id="rId4"/>
              </a:rPr>
              <a:t>www.cnblogs.com/timlly/p/10631718.html</a:t>
            </a:r>
            <a:endParaRPr lang="en-US" altLang="zh-CN" dirty="0" smtClean="0"/>
          </a:p>
          <a:p>
            <a:r>
              <a:rPr lang="en-US" altLang="zh-CN" dirty="0">
                <a:hlinkClick r:id="rId5"/>
              </a:rPr>
              <a:t>https://</a:t>
            </a:r>
            <a:r>
              <a:rPr lang="en-US" altLang="zh-CN" dirty="0" smtClean="0">
                <a:hlinkClick r:id="rId5"/>
              </a:rPr>
              <a:t>learnopengl.com/PBR/Theory</a:t>
            </a:r>
            <a:endParaRPr lang="en-US" altLang="zh-CN" dirty="0" smtClean="0"/>
          </a:p>
          <a:p>
            <a:r>
              <a:rPr lang="en-US" altLang="zh-CN" dirty="0" err="1" smtClean="0">
                <a:hlinkClick r:id="rId6"/>
              </a:rPr>
              <a:t>pbr</a:t>
            </a:r>
            <a:r>
              <a:rPr lang="zh-CN" altLang="en-US" dirty="0" smtClean="0">
                <a:hlinkClick r:id="rId6"/>
              </a:rPr>
              <a:t>材质资源 </a:t>
            </a:r>
            <a:r>
              <a:rPr lang="en-US" altLang="zh-CN" dirty="0" smtClean="0">
                <a:hlinkClick r:id="rId6"/>
              </a:rPr>
              <a:t>: https</a:t>
            </a:r>
            <a:r>
              <a:rPr lang="en-US" altLang="zh-CN" dirty="0">
                <a:hlinkClick r:id="rId6"/>
              </a:rPr>
              <a:t>://freepbr.com/pbr-tutorials-resources/</a:t>
            </a:r>
            <a:endParaRPr lang="en-US" altLang="zh-CN" dirty="0" smtClean="0"/>
          </a:p>
        </p:txBody>
      </p:sp>
    </p:spTree>
    <p:extLst>
      <p:ext uri="{BB962C8B-B14F-4D97-AF65-F5344CB8AC3E}">
        <p14:creationId xmlns:p14="http://schemas.microsoft.com/office/powerpoint/2010/main" val="32846182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pic>
        <p:nvPicPr>
          <p:cNvPr id="2050" name="Picture 2" descr="https://pic2.zhimg.com/v2-aa38e60757772305d8418349bc5ce2d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1" y="1834503"/>
            <a:ext cx="4274382" cy="42743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6478853" y="1834503"/>
            <a:ext cx="3761905" cy="1857143"/>
          </a:xfrm>
          <a:prstGeom prst="rect">
            <a:avLst/>
          </a:prstGeom>
        </p:spPr>
      </p:pic>
    </p:spTree>
    <p:extLst>
      <p:ext uri="{BB962C8B-B14F-4D97-AF65-F5344CB8AC3E}">
        <p14:creationId xmlns:p14="http://schemas.microsoft.com/office/powerpoint/2010/main" val="11317507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image1.jpg" descr="page00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2380"/>
            <a:ext cx="3697968" cy="2773476"/>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6.jpg" descr="page00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968" y="1492381"/>
            <a:ext cx="3726414" cy="277347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9.jpg" descr="page00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382" y="1492380"/>
            <a:ext cx="3727708" cy="2810118"/>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7.jpg" descr="page00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7775" y="4256331"/>
            <a:ext cx="3437920" cy="26016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2314575" y="2865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2314575" y="8904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900723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Everything is Shiny</a:t>
            </a:r>
            <a:endParaRPr lang="zh-CN" altLang="en-US" dirty="0"/>
          </a:p>
        </p:txBody>
      </p:sp>
      <p:pic>
        <p:nvPicPr>
          <p:cNvPr id="1037" name="Picture 13" descr="http://filmicworlds.com/old_fg/Images/PolarizedDiffSpec/AllSpec/img-09-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436" y="1700634"/>
            <a:ext cx="3132364" cy="176108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filmicworlds.com/old_fg/Images/PolarizedDiffSpec/AllSpec/img-09-dif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90750"/>
            <a:ext cx="3149944" cy="177096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filmicworlds.com/old_fg/Images/PolarizedDiffSpec/AllSpec/img-09-spe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763" y="1690688"/>
            <a:ext cx="3150054" cy="17710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008664" y="2253342"/>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19" name="文本框 18"/>
          <p:cNvSpPr txBox="1"/>
          <p:nvPr/>
        </p:nvSpPr>
        <p:spPr>
          <a:xfrm>
            <a:off x="7700227" y="2253342"/>
            <a:ext cx="436526" cy="584775"/>
          </a:xfrm>
          <a:prstGeom prst="rect">
            <a:avLst/>
          </a:prstGeom>
          <a:noFill/>
        </p:spPr>
        <p:txBody>
          <a:bodyPr wrap="square" rtlCol="0">
            <a:spAutoFit/>
          </a:bodyPr>
          <a:lstStyle/>
          <a:p>
            <a:r>
              <a:rPr lang="en-US" altLang="zh-CN" sz="3200" b="1" dirty="0" smtClean="0"/>
              <a:t>=</a:t>
            </a:r>
          </a:p>
        </p:txBody>
      </p:sp>
      <p:sp>
        <p:nvSpPr>
          <p:cNvPr id="6" name="文本框 5"/>
          <p:cNvSpPr txBox="1"/>
          <p:nvPr/>
        </p:nvSpPr>
        <p:spPr>
          <a:xfrm>
            <a:off x="1763485" y="3592286"/>
            <a:ext cx="869149" cy="369332"/>
          </a:xfrm>
          <a:prstGeom prst="rect">
            <a:avLst/>
          </a:prstGeom>
          <a:noFill/>
        </p:spPr>
        <p:txBody>
          <a:bodyPr wrap="none" rtlCol="0">
            <a:spAutoFit/>
          </a:bodyPr>
          <a:lstStyle/>
          <a:p>
            <a:r>
              <a:rPr lang="en-US" altLang="zh-CN" dirty="0" smtClean="0"/>
              <a:t>Diffuse</a:t>
            </a:r>
          </a:p>
        </p:txBody>
      </p:sp>
      <p:sp>
        <p:nvSpPr>
          <p:cNvPr id="21" name="文本框 20"/>
          <p:cNvSpPr txBox="1"/>
          <p:nvPr/>
        </p:nvSpPr>
        <p:spPr>
          <a:xfrm>
            <a:off x="5670215" y="3592286"/>
            <a:ext cx="1031051" cy="369332"/>
          </a:xfrm>
          <a:prstGeom prst="rect">
            <a:avLst/>
          </a:prstGeom>
          <a:noFill/>
        </p:spPr>
        <p:txBody>
          <a:bodyPr wrap="none" rtlCol="0">
            <a:spAutoFit/>
          </a:bodyPr>
          <a:lstStyle/>
          <a:p>
            <a:r>
              <a:rPr lang="en-US" altLang="zh-CN" dirty="0" smtClean="0"/>
              <a:t>Specular</a:t>
            </a:r>
          </a:p>
        </p:txBody>
      </p:sp>
      <p:pic>
        <p:nvPicPr>
          <p:cNvPr id="1043" name="Picture 19" descr="http://filmicworlds.com/old_fg/Images/PolarizedDiffSpec/AllSpec/img-04-mai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436" y="4190253"/>
            <a:ext cx="3217047" cy="215899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filmicworlds.com/old_fg/Images/PolarizedDiffSpec/AllSpec/img-04-diff.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720" y="4212771"/>
            <a:ext cx="3149944" cy="211396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filmicworlds.com/old_fg/Images/PolarizedDiffSpec/AllSpec/img-04-spe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763" y="4212771"/>
            <a:ext cx="3150054" cy="211403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4029074" y="4836373"/>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26" name="文本框 25"/>
          <p:cNvSpPr txBox="1"/>
          <p:nvPr/>
        </p:nvSpPr>
        <p:spPr>
          <a:xfrm>
            <a:off x="7720637" y="4836373"/>
            <a:ext cx="436526" cy="584775"/>
          </a:xfrm>
          <a:prstGeom prst="rect">
            <a:avLst/>
          </a:prstGeom>
          <a:noFill/>
        </p:spPr>
        <p:txBody>
          <a:bodyPr wrap="square" rtlCol="0">
            <a:spAutoFit/>
          </a:bodyPr>
          <a:lstStyle/>
          <a:p>
            <a:r>
              <a:rPr lang="en-US" altLang="zh-CN" sz="3200" b="1" dirty="0" smtClean="0"/>
              <a:t>=</a:t>
            </a:r>
          </a:p>
        </p:txBody>
      </p:sp>
      <p:sp>
        <p:nvSpPr>
          <p:cNvPr id="7" name="矩形 6"/>
          <p:cNvSpPr/>
          <p:nvPr/>
        </p:nvSpPr>
        <p:spPr>
          <a:xfrm>
            <a:off x="6701266" y="6461183"/>
            <a:ext cx="5105885" cy="369332"/>
          </a:xfrm>
          <a:prstGeom prst="rect">
            <a:avLst/>
          </a:prstGeom>
        </p:spPr>
        <p:txBody>
          <a:bodyPr wrap="none">
            <a:spAutoFit/>
          </a:bodyPr>
          <a:lstStyle/>
          <a:p>
            <a:r>
              <a:rPr lang="en-US" altLang="zh-CN" dirty="0">
                <a:hlinkClick r:id="rId9"/>
              </a:rPr>
              <a:t>http://filmicworlds.com/blog/everything-is-shiny/</a:t>
            </a:r>
            <a:endParaRPr lang="zh-CN" altLang="en-US" dirty="0"/>
          </a:p>
        </p:txBody>
      </p:sp>
    </p:spTree>
    <p:extLst>
      <p:ext uri="{BB962C8B-B14F-4D97-AF65-F5344CB8AC3E}">
        <p14:creationId xmlns:p14="http://schemas.microsoft.com/office/powerpoint/2010/main" val="357684732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Phong</a:t>
            </a:r>
            <a:r>
              <a:rPr lang="zh-CN" altLang="en-US" dirty="0" smtClean="0"/>
              <a:t>和</a:t>
            </a:r>
            <a:r>
              <a:rPr lang="en-US" altLang="zh-CN" dirty="0" err="1" smtClean="0"/>
              <a:t>Blinn-Phong</a:t>
            </a:r>
            <a:r>
              <a:rPr lang="zh-CN" altLang="en-US" dirty="0" smtClean="0"/>
              <a:t>的区别</a:t>
            </a:r>
            <a:endParaRPr lang="zh-CN" altLang="en-US" dirty="0"/>
          </a:p>
        </p:txBody>
      </p:sp>
      <p:sp>
        <p:nvSpPr>
          <p:cNvPr id="3" name="内容占位符 2"/>
          <p:cNvSpPr>
            <a:spLocks noGrp="1"/>
          </p:cNvSpPr>
          <p:nvPr>
            <p:ph idx="1"/>
          </p:nvPr>
        </p:nvSpPr>
        <p:spPr/>
        <p:txBody>
          <a:bodyPr/>
          <a:lstStyle/>
          <a:p>
            <a:r>
              <a:rPr lang="en-US" altLang="zh-CN" dirty="0" err="1" smtClean="0"/>
              <a:t>Phong</a:t>
            </a:r>
            <a:r>
              <a:rPr lang="zh-CN" altLang="en-US" dirty="0" smtClean="0"/>
              <a:t>模型在视线和反射光的角度超过</a:t>
            </a:r>
            <a:r>
              <a:rPr lang="en-US" altLang="zh-CN" dirty="0" smtClean="0"/>
              <a:t>90</a:t>
            </a:r>
            <a:r>
              <a:rPr lang="zh-CN" altLang="en-US" dirty="0" smtClean="0"/>
              <a:t>时表现异常</a:t>
            </a:r>
            <a:endParaRPr lang="zh-CN" altLang="en-US" dirty="0"/>
          </a:p>
        </p:txBody>
      </p:sp>
      <p:pic>
        <p:nvPicPr>
          <p:cNvPr id="4098" name="Picture 2" descr="http://learnopengl.com/img/advanced-lighting/advanced_lighting_compar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42523"/>
            <a:ext cx="762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learnopengl.com/img/advanced-lighting/advanced_lighting_over_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8" y="2397941"/>
            <a:ext cx="762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8495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低差异度序列</a:t>
            </a:r>
            <a:r>
              <a:rPr lang="en-US" altLang="zh-CN" dirty="0" smtClean="0"/>
              <a:t>(</a:t>
            </a:r>
            <a:r>
              <a:rPr lang="en-US" altLang="zh-CN" dirty="0" err="1" smtClean="0"/>
              <a:t>Hammersley</a:t>
            </a:r>
            <a:r>
              <a:rPr lang="zh-CN" altLang="en-US" dirty="0" smtClean="0"/>
              <a:t>序列</a:t>
            </a:r>
            <a:r>
              <a:rPr lang="en-US" altLang="zh-CN" dirty="0" smtClean="0"/>
              <a:t>)</a:t>
            </a:r>
            <a:endParaRPr lang="zh-CN" altLang="en-US" dirty="0"/>
          </a:p>
        </p:txBody>
      </p:sp>
      <p:pic>
        <p:nvPicPr>
          <p:cNvPr id="6" name="图片 5"/>
          <p:cNvPicPr>
            <a:picLocks noChangeAspect="1"/>
          </p:cNvPicPr>
          <p:nvPr/>
        </p:nvPicPr>
        <p:blipFill rotWithShape="1">
          <a:blip r:embed="rId2"/>
          <a:srcRect r="46816"/>
          <a:stretch/>
        </p:blipFill>
        <p:spPr>
          <a:xfrm>
            <a:off x="0" y="1415891"/>
            <a:ext cx="4888421" cy="1962150"/>
          </a:xfrm>
          <a:prstGeom prst="rect">
            <a:avLst/>
          </a:prstGeom>
        </p:spPr>
      </p:pic>
      <p:sp>
        <p:nvSpPr>
          <p:cNvPr id="10" name="矩形 9"/>
          <p:cNvSpPr/>
          <p:nvPr/>
        </p:nvSpPr>
        <p:spPr>
          <a:xfrm>
            <a:off x="0" y="3710023"/>
            <a:ext cx="10497312" cy="3139321"/>
          </a:xfrm>
          <a:prstGeom prst="rect">
            <a:avLst/>
          </a:prstGeom>
        </p:spPr>
        <p:txBody>
          <a:bodyPr wrap="square">
            <a:spAutoFit/>
          </a:bodyPr>
          <a:lstStyle/>
          <a:p>
            <a:r>
              <a:rPr lang="en-US" altLang="zh-CN" dirty="0">
                <a:solidFill>
                  <a:srgbClr val="B00040"/>
                </a:solidFill>
                <a:latin typeface=""/>
              </a:rPr>
              <a:t>float </a:t>
            </a:r>
            <a:r>
              <a:rPr lang="en-US" altLang="zh-CN" dirty="0" err="1">
                <a:solidFill>
                  <a:srgbClr val="0000FF"/>
                </a:solidFill>
                <a:latin typeface=""/>
              </a:rPr>
              <a:t>RadicalInverse_VdC</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bits) {</a:t>
            </a:r>
          </a:p>
          <a:p>
            <a:r>
              <a:rPr lang="en-US" altLang="zh-CN" dirty="0">
                <a:latin typeface=""/>
              </a:rPr>
              <a:t>    bits </a:t>
            </a:r>
            <a:r>
              <a:rPr lang="en-US" altLang="zh-CN" dirty="0">
                <a:solidFill>
                  <a:srgbClr val="666666"/>
                </a:solidFill>
                <a:latin typeface=""/>
              </a:rPr>
              <a:t>= (bits &lt;&lt; 16u) | (bits &gt;&gt; 16u);</a:t>
            </a:r>
          </a:p>
          <a:p>
            <a:r>
              <a:rPr lang="nl-NL" altLang="zh-CN" dirty="0">
                <a:latin typeface=""/>
              </a:rPr>
              <a:t>    bits </a:t>
            </a:r>
            <a:r>
              <a:rPr lang="nl-NL" altLang="zh-CN" dirty="0">
                <a:solidFill>
                  <a:srgbClr val="666666"/>
                </a:solidFill>
                <a:latin typeface=""/>
              </a:rPr>
              <a:t>= ((bits &amp; 0x55555555u) &lt;&lt; 1u) | ((bits &amp; 0xAAAAAAAAu) &gt;&gt; 1u);</a:t>
            </a:r>
          </a:p>
          <a:p>
            <a:r>
              <a:rPr lang="pl-PL" altLang="zh-CN" dirty="0">
                <a:latin typeface=""/>
              </a:rPr>
              <a:t>    bits </a:t>
            </a:r>
            <a:r>
              <a:rPr lang="pl-PL" altLang="zh-CN" dirty="0">
                <a:solidFill>
                  <a:srgbClr val="666666"/>
                </a:solidFill>
                <a:latin typeface=""/>
              </a:rPr>
              <a:t>= ((bits &amp; 0x33333333u) &lt;&lt; 2u) | ((bits &amp; 0xCCCCCCCCu) &gt;&gt; 2u);</a:t>
            </a:r>
          </a:p>
          <a:p>
            <a:r>
              <a:rPr lang="en-US" altLang="zh-CN" dirty="0">
                <a:latin typeface=""/>
              </a:rPr>
              <a:t>    bits </a:t>
            </a:r>
            <a:r>
              <a:rPr lang="en-US" altLang="zh-CN" dirty="0">
                <a:solidFill>
                  <a:srgbClr val="666666"/>
                </a:solidFill>
                <a:latin typeface=""/>
              </a:rPr>
              <a:t>= ((bits &amp; 0x0F0F0F0Fu) &lt;&lt; 4u) | ((bits &amp; 0xF0F0F0F0u) &gt;&gt; 4u);</a:t>
            </a:r>
          </a:p>
          <a:p>
            <a:r>
              <a:rPr lang="en-US" altLang="zh-CN" dirty="0">
                <a:latin typeface=""/>
              </a:rPr>
              <a:t>    bits </a:t>
            </a:r>
            <a:r>
              <a:rPr lang="en-US" altLang="zh-CN" dirty="0">
                <a:solidFill>
                  <a:srgbClr val="666666"/>
                </a:solidFill>
                <a:latin typeface=""/>
              </a:rPr>
              <a:t>= ((bits &amp; 0x00FF00FFu) &lt;&lt; 8u) | ((bits &amp; 0xFF00FF00u) &gt;&gt; 8u);</a:t>
            </a:r>
          </a:p>
          <a:p>
            <a:r>
              <a:rPr lang="en-US" altLang="zh-CN" dirty="0">
                <a:latin typeface=""/>
              </a:rPr>
              <a:t>    </a:t>
            </a:r>
            <a:r>
              <a:rPr lang="en-US" altLang="zh-CN" b="1" dirty="0">
                <a:solidFill>
                  <a:srgbClr val="008000"/>
                </a:solidFill>
                <a:latin typeface=""/>
              </a:rPr>
              <a:t>return </a:t>
            </a:r>
            <a:r>
              <a:rPr lang="en-US" altLang="zh-CN" b="1" dirty="0">
                <a:solidFill>
                  <a:srgbClr val="B00040"/>
                </a:solidFill>
                <a:latin typeface=""/>
              </a:rPr>
              <a:t>float(bits) </a:t>
            </a:r>
            <a:r>
              <a:rPr lang="en-US" altLang="zh-CN" b="1" dirty="0">
                <a:solidFill>
                  <a:srgbClr val="666666"/>
                </a:solidFill>
                <a:latin typeface=""/>
              </a:rPr>
              <a:t>* 2.3283064365386963e-10; </a:t>
            </a:r>
            <a:r>
              <a:rPr lang="en-US" altLang="zh-CN" b="1" i="1" dirty="0">
                <a:solidFill>
                  <a:srgbClr val="408080"/>
                </a:solidFill>
                <a:latin typeface=""/>
              </a:rPr>
              <a:t>// / 0x100000000</a:t>
            </a:r>
          </a:p>
          <a:p>
            <a:r>
              <a:rPr lang="en-US" altLang="zh-CN" dirty="0">
                <a:latin typeface=""/>
              </a:rPr>
              <a:t>}</a:t>
            </a:r>
          </a:p>
          <a:p>
            <a:r>
              <a:rPr lang="en-US" altLang="zh-CN" dirty="0" smtClean="0">
                <a:latin typeface=""/>
              </a:rPr>
              <a:t>vec2 </a:t>
            </a:r>
            <a:r>
              <a:rPr lang="en-US" altLang="zh-CN" dirty="0" err="1">
                <a:solidFill>
                  <a:srgbClr val="0000FF"/>
                </a:solidFill>
                <a:latin typeface=""/>
              </a:rPr>
              <a:t>Hammersley</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a:t>
            </a:r>
            <a:r>
              <a:rPr lang="en-US" altLang="zh-CN" dirty="0" err="1">
                <a:solidFill>
                  <a:srgbClr val="0000FF"/>
                </a:solidFill>
                <a:latin typeface=""/>
              </a:rPr>
              <a:t>i</a:t>
            </a:r>
            <a:r>
              <a:rPr lang="en-US" altLang="zh-CN" dirty="0">
                <a:solidFill>
                  <a:srgbClr val="0000FF"/>
                </a:solidFill>
                <a:latin typeface=""/>
              </a:rPr>
              <a:t>, </a:t>
            </a:r>
            <a:r>
              <a:rPr lang="en-US" altLang="zh-CN" dirty="0" err="1">
                <a:solidFill>
                  <a:srgbClr val="0000FF"/>
                </a:solidFill>
                <a:latin typeface=""/>
              </a:rPr>
              <a:t>uint</a:t>
            </a:r>
            <a:r>
              <a:rPr lang="en-US" altLang="zh-CN" dirty="0">
                <a:solidFill>
                  <a:srgbClr val="0000FF"/>
                </a:solidFill>
                <a:latin typeface=""/>
              </a:rPr>
              <a:t> N) {</a:t>
            </a:r>
          </a:p>
          <a:p>
            <a:r>
              <a:rPr lang="en-US" altLang="zh-CN" dirty="0">
                <a:latin typeface=""/>
              </a:rPr>
              <a:t>    </a:t>
            </a:r>
            <a:r>
              <a:rPr lang="en-US" altLang="zh-CN" b="1" dirty="0">
                <a:solidFill>
                  <a:srgbClr val="008000"/>
                </a:solidFill>
                <a:latin typeface=""/>
              </a:rPr>
              <a:t>return vec2(</a:t>
            </a:r>
            <a:r>
              <a:rPr lang="en-US" altLang="zh-CN" b="1" dirty="0">
                <a:solidFill>
                  <a:srgbClr val="B00040"/>
                </a:solidFill>
                <a:latin typeface=""/>
              </a:rPr>
              <a:t>float(</a:t>
            </a:r>
            <a:r>
              <a:rPr lang="en-US" altLang="zh-CN" b="1" dirty="0" err="1">
                <a:solidFill>
                  <a:srgbClr val="B00040"/>
                </a:solidFill>
                <a:latin typeface=""/>
              </a:rPr>
              <a:t>i</a:t>
            </a:r>
            <a:r>
              <a:rPr lang="en-US" altLang="zh-CN" b="1" dirty="0">
                <a:solidFill>
                  <a:srgbClr val="B00040"/>
                </a:solidFill>
                <a:latin typeface=""/>
              </a:rPr>
              <a:t>)</a:t>
            </a:r>
            <a:r>
              <a:rPr lang="en-US" altLang="zh-CN" b="1" dirty="0">
                <a:solidFill>
                  <a:srgbClr val="666666"/>
                </a:solidFill>
                <a:latin typeface=""/>
              </a:rPr>
              <a:t>/</a:t>
            </a:r>
            <a:r>
              <a:rPr lang="en-US" altLang="zh-CN" b="1" dirty="0">
                <a:solidFill>
                  <a:srgbClr val="B00040"/>
                </a:solidFill>
                <a:latin typeface=""/>
              </a:rPr>
              <a:t>float(N), </a:t>
            </a:r>
            <a:r>
              <a:rPr lang="en-US" altLang="zh-CN" b="1" dirty="0" err="1">
                <a:solidFill>
                  <a:srgbClr val="B00040"/>
                </a:solidFill>
                <a:latin typeface=""/>
              </a:rPr>
              <a:t>RadicalInverse_VdC</a:t>
            </a:r>
            <a:r>
              <a:rPr lang="en-US" altLang="zh-CN" b="1" dirty="0">
                <a:solidFill>
                  <a:srgbClr val="B00040"/>
                </a:solidFill>
                <a:latin typeface=""/>
              </a:rPr>
              <a:t>(</a:t>
            </a:r>
            <a:r>
              <a:rPr lang="en-US" altLang="zh-CN" b="1" dirty="0" err="1">
                <a:solidFill>
                  <a:srgbClr val="B00040"/>
                </a:solidFill>
                <a:latin typeface=""/>
              </a:rPr>
              <a:t>i</a:t>
            </a:r>
            <a:r>
              <a:rPr lang="en-US" altLang="zh-CN" b="1" dirty="0">
                <a:solidFill>
                  <a:srgbClr val="B00040"/>
                </a:solidFill>
                <a:latin typeface=""/>
              </a:rPr>
              <a:t>));</a:t>
            </a:r>
          </a:p>
          <a:p>
            <a:r>
              <a:rPr lang="en-US" altLang="zh-CN" dirty="0">
                <a:latin typeface=""/>
              </a:rPr>
              <a:t>}</a:t>
            </a:r>
          </a:p>
        </p:txBody>
      </p:sp>
      <p:pic>
        <p:nvPicPr>
          <p:cNvPr id="1026" name="Picture 2" descr="https://github.com/Popperelay/Photos/blob/master/Photos/OpenGL42IBL%E9%95%9C%E9%9D%A2%E5%8F%8D%E5%B0%84%E9%83%A8%E5%88%86_6.png?raw=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510" y="1245203"/>
            <a:ext cx="5872829" cy="308743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2"/>
          <a:srcRect l="83963"/>
          <a:stretch/>
        </p:blipFill>
        <p:spPr>
          <a:xfrm>
            <a:off x="4888421" y="1415891"/>
            <a:ext cx="1474089" cy="1962150"/>
          </a:xfrm>
          <a:prstGeom prst="rect">
            <a:avLst/>
          </a:prstGeom>
        </p:spPr>
      </p:pic>
    </p:spTree>
    <p:extLst>
      <p:ext uri="{BB962C8B-B14F-4D97-AF65-F5344CB8AC3E}">
        <p14:creationId xmlns:p14="http://schemas.microsoft.com/office/powerpoint/2010/main" val="33984832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HDR</a:t>
            </a:r>
            <a:endParaRPr lang="zh-CN" altLang="en-US" dirty="0"/>
          </a:p>
        </p:txBody>
      </p:sp>
      <p:pic>
        <p:nvPicPr>
          <p:cNvPr id="2050" name="Picture 2" descr="A scene using High Dynamic Range. The sunlight reflecting in the car window appears far brighter than other objects in the scene, because it has been processed using H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98" y="2201862"/>
            <a:ext cx="6096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2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https://github.com/chenjd/LightProbeEditor/raw/master/ScreenShot/lightprobeeditor_pic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728060"/>
            <a:ext cx="6671487" cy="35530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hub.com/chenjd/LightProbeEditor/raw/master/ScreenShot/lightprobeeditor_pic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928" y="1728060"/>
            <a:ext cx="6454073" cy="355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887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_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533" y="5073081"/>
            <a:ext cx="7618596" cy="658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_fd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533" y="5855226"/>
            <a:ext cx="5198834" cy="64354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551599" y="1530200"/>
            <a:ext cx="11404096" cy="2474871"/>
          </a:xfrm>
          <a:prstGeom prst="rect">
            <a:avLst/>
          </a:prstGeom>
        </p:spPr>
      </p:pic>
      <p:sp>
        <p:nvSpPr>
          <p:cNvPr id="5" name="标题 1"/>
          <p:cNvSpPr>
            <a:spLocks noGrp="1"/>
          </p:cNvSpPr>
          <p:nvPr>
            <p:ph type="title"/>
          </p:nvPr>
        </p:nvSpPr>
        <p:spPr>
          <a:xfrm>
            <a:off x="845127" y="365760"/>
            <a:ext cx="10515600" cy="1325562"/>
          </a:xfrm>
        </p:spPr>
        <p:txBody>
          <a:bodyPr/>
          <a:lstStyle/>
          <a:p>
            <a:r>
              <a:rPr lang="en-US" altLang="zh-CN" dirty="0" smtClean="0"/>
              <a:t>Disney Diffuse</a:t>
            </a:r>
            <a:endParaRPr lang="zh-CN" altLang="en-US" dirty="0"/>
          </a:p>
        </p:txBody>
      </p:sp>
    </p:spTree>
    <p:extLst>
      <p:ext uri="{BB962C8B-B14F-4D97-AF65-F5344CB8AC3E}">
        <p14:creationId xmlns:p14="http://schemas.microsoft.com/office/powerpoint/2010/main" val="203894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Lambert    1760</a:t>
                </a:r>
                <a:r>
                  <a:rPr lang="zh-CN" altLang="en-US" dirty="0" smtClean="0"/>
                  <a:t>年，漫反射光</a:t>
                </a:r>
                <a:r>
                  <a:rPr lang="en-US" altLang="zh-CN" dirty="0" smtClean="0"/>
                  <a:t>	 	</a:t>
                </a:r>
                <a:r>
                  <a:rPr lang="zh-CN" altLang="en-US"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oMath>
                </a14:m>
                <a:endParaRPr lang="en-US" altLang="zh-CN" dirty="0" smtClean="0"/>
              </a:p>
              <a:p>
                <a:r>
                  <a:rPr lang="en-US" altLang="zh-CN" dirty="0" err="1" smtClean="0"/>
                  <a:t>Phong</a:t>
                </a:r>
                <a:r>
                  <a:rPr lang="en-US" altLang="zh-CN" dirty="0" smtClean="0"/>
                  <a:t>   1973</a:t>
                </a:r>
                <a:r>
                  <a:rPr lang="zh-CN" altLang="en-US" dirty="0" smtClean="0"/>
                  <a:t>年，漫反射</a:t>
                </a:r>
                <a:r>
                  <a:rPr lang="en-US" altLang="zh-CN" dirty="0" smtClean="0"/>
                  <a:t>+</a:t>
                </a:r>
                <a:r>
                  <a:rPr lang="zh-CN" altLang="en-US" dirty="0" smtClean="0"/>
                  <a:t>镜面反射  </a:t>
                </a:r>
                <a:r>
                  <a:rPr lang="en-US" altLang="zh-CN"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i="1">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𝑠</m:t>
                        </m:r>
                      </m:sup>
                    </m:sSup>
                  </m:oMath>
                </a14:m>
                <a:endParaRPr lang="en-US" altLang="zh-CN" dirty="0" smtClean="0"/>
              </a:p>
              <a:p>
                <a:r>
                  <a:rPr lang="en-US" altLang="zh-CN" dirty="0" err="1" smtClean="0">
                    <a:hlinkClick r:id="rId2" action="ppaction://hlinksldjump" tooltip="Phong和Blinn-Phong的差异"/>
                  </a:rPr>
                  <a:t>Blinn-Phong</a:t>
                </a:r>
                <a:r>
                  <a:rPr lang="en-US" altLang="zh-CN" dirty="0" smtClean="0"/>
                  <a:t> 1977</a:t>
                </a:r>
                <a:r>
                  <a:rPr lang="zh-CN" altLang="en-US" dirty="0" smtClean="0"/>
                  <a:t>年 </a:t>
                </a:r>
                <a:r>
                  <a:rPr lang="en-US" altLang="zh-CN" dirty="0"/>
                  <a:t>	</a:t>
                </a:r>
                <a:r>
                  <a:rPr lang="en-US" altLang="zh-CN" dirty="0" smtClean="0"/>
                  <a:t>      </a:t>
                </a:r>
                <a:r>
                  <a:rPr lang="zh-CN" altLang="en-US" dirty="0" smtClean="0"/>
                  <a:t> </a:t>
                </a:r>
                <a14:m>
                  <m:oMath xmlns:m="http://schemas.openxmlformats.org/officeDocument/2006/math">
                    <m:r>
                      <m:rPr>
                        <m:sty m:val="p"/>
                      </m:rPr>
                      <a:rPr lang="en-US" altLang="zh-CN" dirty="0">
                        <a:latin typeface="Cambria Math" panose="02040503050406030204" pitchFamily="18" charset="0"/>
                      </a:rPr>
                      <m:t>H</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num>
                      <m:den>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e>
                        </m:d>
                      </m:den>
                    </m:f>
                  </m:oMath>
                </a14:m>
                <a:r>
                  <a:rPr lang="zh-CN" altLang="en-US" dirty="0" smtClean="0"/>
                  <a:t>        </a:t>
                </a:r>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i="1">
                            <a:latin typeface="Cambria Math" panose="02040503050406030204" pitchFamily="18" charset="0"/>
                          </a:rPr>
                          <m:t>)</m:t>
                        </m:r>
                      </m:e>
                      <m:sup>
                        <m:r>
                          <a:rPr lang="en-US" altLang="zh-CN" i="1">
                            <a:latin typeface="Cambria Math" panose="02040503050406030204" pitchFamily="18" charset="0"/>
                          </a:rPr>
                          <m:t>𝑠</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pic>
        <p:nvPicPr>
          <p:cNvPr id="4" name="Picture 2" descr="https://img-blog.csdn.net/20180110151541696?watermark/2/text/aHR0cDovL2Jsb2cuY3Nkbi5uZXQvdl94Y2hlbl92/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 y="4584277"/>
            <a:ext cx="7620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272" y="4584277"/>
            <a:ext cx="49815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121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710894" y="666415"/>
            <a:ext cx="5610225" cy="5648325"/>
          </a:xfrm>
          <a:prstGeom prst="rect">
            <a:avLst/>
          </a:prstGeom>
        </p:spPr>
      </p:pic>
    </p:spTree>
    <p:extLst>
      <p:ext uri="{BB962C8B-B14F-4D97-AF65-F5344CB8AC3E}">
        <p14:creationId xmlns:p14="http://schemas.microsoft.com/office/powerpoint/2010/main" val="424934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r>
              <a:rPr lang="en-US" altLang="zh-CN" dirty="0" smtClean="0"/>
              <a:t>·</a:t>
            </a:r>
            <a:r>
              <a:rPr lang="en-US" altLang="zh-CN" dirty="0" err="1" smtClean="0"/>
              <a:t>Blinn</a:t>
            </a:r>
            <a:r>
              <a:rPr lang="en-US" altLang="zh-CN" dirty="0" err="1"/>
              <a:t>-</a:t>
            </a:r>
            <a:r>
              <a:rPr lang="en-US" altLang="zh-CN" dirty="0" err="1" smtClean="0"/>
              <a:t>Phong</a:t>
            </a:r>
            <a:endParaRPr lang="zh-CN" altLang="en-US" dirty="0"/>
          </a:p>
        </p:txBody>
      </p:sp>
      <p:sp>
        <p:nvSpPr>
          <p:cNvPr id="5"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112593" y="2223356"/>
            <a:ext cx="3267075" cy="371475"/>
          </a:xfrm>
          <a:prstGeom prst="rect">
            <a:avLst/>
          </a:prstGeom>
        </p:spPr>
      </p:pic>
      <p:sp>
        <p:nvSpPr>
          <p:cNvPr id="8" name="文本框 7"/>
          <p:cNvSpPr txBox="1"/>
          <p:nvPr/>
        </p:nvSpPr>
        <p:spPr>
          <a:xfrm>
            <a:off x="989501" y="2720435"/>
            <a:ext cx="9398727" cy="369332"/>
          </a:xfrm>
          <a:prstGeom prst="rect">
            <a:avLst/>
          </a:prstGeom>
          <a:noFill/>
        </p:spPr>
        <p:txBody>
          <a:bodyPr wrap="none" rtlCol="0">
            <a:spAutoFit/>
          </a:bodyPr>
          <a:lstStyle/>
          <a:p>
            <a:r>
              <a:rPr lang="zh-CN" altLang="en-US" dirty="0" smtClean="0"/>
              <a:t>漫反射颜色</a:t>
            </a:r>
            <a:r>
              <a:rPr lang="en-US" altLang="zh-CN" dirty="0" smtClean="0"/>
              <a:t>·dot(</a:t>
            </a:r>
            <a:r>
              <a:rPr lang="zh-CN" altLang="en-US" dirty="0" smtClean="0"/>
              <a:t>法线向量</a:t>
            </a:r>
            <a:r>
              <a:rPr lang="en-US" altLang="zh-CN" dirty="0"/>
              <a:t>,</a:t>
            </a:r>
            <a:r>
              <a:rPr lang="zh-CN" altLang="en-US" dirty="0" smtClean="0"/>
              <a:t>入射光向量</a:t>
            </a:r>
            <a:r>
              <a:rPr lang="en-US" altLang="zh-CN" dirty="0" smtClean="0"/>
              <a:t>)  +  </a:t>
            </a:r>
            <a:r>
              <a:rPr lang="zh-CN" altLang="en-US" dirty="0" smtClean="0"/>
              <a:t>高光颜色</a:t>
            </a:r>
            <a:r>
              <a:rPr lang="en-US" altLang="zh-CN" dirty="0" smtClean="0"/>
              <a:t>· pow( dot(</a:t>
            </a:r>
            <a:r>
              <a:rPr lang="zh-CN" altLang="en-US" dirty="0" smtClean="0"/>
              <a:t>法线向量</a:t>
            </a:r>
            <a:r>
              <a:rPr lang="en-US" altLang="zh-CN" dirty="0"/>
              <a:t>,</a:t>
            </a:r>
            <a:r>
              <a:rPr lang="zh-CN" altLang="en-US" dirty="0" smtClean="0"/>
              <a:t>半角向量</a:t>
            </a:r>
            <a:r>
              <a:rPr lang="en-US" altLang="zh-CN" dirty="0" smtClean="0"/>
              <a:t>), </a:t>
            </a:r>
            <a:r>
              <a:rPr lang="zh-CN" altLang="en-US" dirty="0" smtClean="0"/>
              <a:t>高光系数</a:t>
            </a:r>
            <a:r>
              <a:rPr lang="en-US" altLang="zh-CN" dirty="0" smtClean="0"/>
              <a:t>)</a:t>
            </a:r>
            <a:endParaRPr lang="zh-CN" altLang="en-US" dirty="0"/>
          </a:p>
        </p:txBody>
      </p:sp>
      <p:pic>
        <p:nvPicPr>
          <p:cNvPr id="12" name="图片 11"/>
          <p:cNvPicPr>
            <a:picLocks noChangeAspect="1"/>
          </p:cNvPicPr>
          <p:nvPr/>
        </p:nvPicPr>
        <p:blipFill>
          <a:blip r:embed="rId3"/>
          <a:stretch>
            <a:fillRect/>
          </a:stretch>
        </p:blipFill>
        <p:spPr>
          <a:xfrm>
            <a:off x="1009649" y="3515541"/>
            <a:ext cx="7655173" cy="2924448"/>
          </a:xfrm>
          <a:prstGeom prst="rect">
            <a:avLst/>
          </a:prstGeom>
        </p:spPr>
      </p:pic>
      <p:sp>
        <p:nvSpPr>
          <p:cNvPr id="13" name="矩形 12"/>
          <p:cNvSpPr/>
          <p:nvPr/>
        </p:nvSpPr>
        <p:spPr>
          <a:xfrm>
            <a:off x="1452907" y="2062100"/>
            <a:ext cx="1146601"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18794" y="2616216"/>
            <a:ext cx="4005903"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41012" y="3622435"/>
            <a:ext cx="5682302" cy="988754"/>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46130" y="2046121"/>
            <a:ext cx="1633538"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2829" y="2616216"/>
            <a:ext cx="5236106"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41012" y="4722419"/>
            <a:ext cx="5682302" cy="1116678"/>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349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Blinn-Phong</a:t>
            </a:r>
            <a:r>
              <a:rPr lang="zh-CN" altLang="en-US" dirty="0" smtClean="0"/>
              <a:t>和</a:t>
            </a:r>
            <a:r>
              <a:rPr lang="en-US" altLang="zh-CN" dirty="0" smtClean="0"/>
              <a:t>PBR</a:t>
            </a:r>
            <a:r>
              <a:rPr lang="zh-CN" altLang="en-US" dirty="0" smtClean="0"/>
              <a:t>的对比</a:t>
            </a:r>
            <a:endParaRPr lang="zh-CN" altLang="en-US" dirty="0"/>
          </a:p>
        </p:txBody>
      </p:sp>
      <p:pic>
        <p:nvPicPr>
          <p:cNvPr id="4" name="图片 3"/>
          <p:cNvPicPr>
            <a:picLocks noChangeAspect="1"/>
          </p:cNvPicPr>
          <p:nvPr/>
        </p:nvPicPr>
        <p:blipFill>
          <a:blip r:embed="rId3"/>
          <a:stretch>
            <a:fillRect/>
          </a:stretch>
        </p:blipFill>
        <p:spPr>
          <a:xfrm>
            <a:off x="2107163" y="1691322"/>
            <a:ext cx="7781925" cy="3057525"/>
          </a:xfrm>
          <a:prstGeom prst="rect">
            <a:avLst/>
          </a:prstGeom>
        </p:spPr>
      </p:pic>
      <p:sp>
        <p:nvSpPr>
          <p:cNvPr id="3" name="文本框 2"/>
          <p:cNvSpPr txBox="1"/>
          <p:nvPr/>
        </p:nvSpPr>
        <p:spPr>
          <a:xfrm>
            <a:off x="0" y="5042118"/>
            <a:ext cx="6647974" cy="1384995"/>
          </a:xfrm>
          <a:prstGeom prst="rect">
            <a:avLst/>
          </a:prstGeom>
          <a:noFill/>
        </p:spPr>
        <p:txBody>
          <a:bodyPr wrap="none" rtlCol="0">
            <a:spAutoFit/>
          </a:bodyPr>
          <a:lstStyle/>
          <a:p>
            <a:r>
              <a:rPr lang="zh-CN" altLang="en-US" sz="2800" dirty="0" smtClean="0">
                <a:ea typeface="+mj-ea"/>
              </a:rPr>
              <a:t>规范太少，美术修改随心所欲</a:t>
            </a:r>
            <a:endParaRPr lang="en-US" altLang="zh-CN" sz="2800" dirty="0" smtClean="0">
              <a:ea typeface="+mj-ea"/>
            </a:endParaRPr>
          </a:p>
          <a:p>
            <a:r>
              <a:rPr lang="zh-CN" altLang="en-US" sz="2800" dirty="0" smtClean="0">
                <a:ea typeface="+mj-ea"/>
              </a:rPr>
              <a:t>解释的模型太简单，无法表现物质粗糙度</a:t>
            </a:r>
            <a:endParaRPr lang="en-US" altLang="zh-CN" sz="2800" dirty="0" smtClean="0">
              <a:ea typeface="+mj-ea"/>
            </a:endParaRPr>
          </a:p>
          <a:p>
            <a:r>
              <a:rPr lang="zh-CN" altLang="en-US" sz="2800" dirty="0" smtClean="0">
                <a:ea typeface="+mj-ea"/>
              </a:rPr>
              <a:t>物理正确性缺失</a:t>
            </a:r>
            <a:r>
              <a:rPr lang="zh-CN" altLang="en-US" sz="2800" dirty="0" smtClean="0">
                <a:ea typeface="+mj-ea"/>
              </a:rPr>
              <a:t>，引入</a:t>
            </a:r>
            <a:r>
              <a:rPr lang="en-US" altLang="zh-CN" sz="2800" dirty="0" smtClean="0">
                <a:ea typeface="+mj-ea"/>
              </a:rPr>
              <a:t>Hack</a:t>
            </a:r>
            <a:endParaRPr lang="zh-CN" altLang="en-US" sz="2800" dirty="0">
              <a:ea typeface="+mj-ea"/>
            </a:endParaRPr>
          </a:p>
        </p:txBody>
      </p:sp>
      <p:sp>
        <p:nvSpPr>
          <p:cNvPr id="5" name="文本框 4"/>
          <p:cNvSpPr txBox="1"/>
          <p:nvPr/>
        </p:nvSpPr>
        <p:spPr>
          <a:xfrm>
            <a:off x="7007046" y="5042118"/>
            <a:ext cx="4955203" cy="2000548"/>
          </a:xfrm>
          <a:prstGeom prst="rect">
            <a:avLst/>
          </a:prstGeom>
          <a:noFill/>
        </p:spPr>
        <p:txBody>
          <a:bodyPr wrap="none" rtlCol="0">
            <a:spAutoFit/>
          </a:bodyPr>
          <a:lstStyle/>
          <a:p>
            <a:r>
              <a:rPr lang="zh-CN" altLang="en-US" sz="2800" dirty="0" smtClean="0">
                <a:ea typeface="+mj-ea"/>
              </a:rPr>
              <a:t>控制参数</a:t>
            </a:r>
            <a:r>
              <a:rPr lang="zh-CN" altLang="en-US" sz="2000" dirty="0" smtClean="0">
                <a:ea typeface="+mj-ea"/>
              </a:rPr>
              <a:t>（</a:t>
            </a:r>
            <a:r>
              <a:rPr lang="zh-CN" altLang="en-US" sz="2000" dirty="0">
                <a:ea typeface="+mj-ea"/>
              </a:rPr>
              <a:t>漫</a:t>
            </a:r>
            <a:r>
              <a:rPr lang="zh-CN" altLang="en-US" sz="2000" dirty="0" smtClean="0">
                <a:ea typeface="+mj-ea"/>
              </a:rPr>
              <a:t>发射，粗糙度，金属度）</a:t>
            </a:r>
            <a:endParaRPr lang="en-US" altLang="zh-CN" sz="2000" dirty="0" smtClean="0">
              <a:ea typeface="+mj-ea"/>
            </a:endParaRPr>
          </a:p>
          <a:p>
            <a:r>
              <a:rPr lang="zh-CN" altLang="en-US" sz="2800" dirty="0"/>
              <a:t>微平面</a:t>
            </a:r>
            <a:r>
              <a:rPr lang="zh-CN" altLang="en-US" sz="2800" dirty="0" smtClean="0"/>
              <a:t>理论</a:t>
            </a:r>
            <a:endParaRPr lang="en-US" altLang="zh-CN" sz="2800" dirty="0" smtClean="0"/>
          </a:p>
          <a:p>
            <a:r>
              <a:rPr lang="zh-CN" altLang="en-US" sz="2800" dirty="0"/>
              <a:t>能量守恒，菲涅尔反射</a:t>
            </a:r>
          </a:p>
          <a:p>
            <a:endParaRPr lang="zh-CN" altLang="en-US" sz="2000" dirty="0"/>
          </a:p>
          <a:p>
            <a:endParaRPr lang="zh-CN" altLang="en-US" sz="2000" dirty="0">
              <a:ea typeface="+mj-ea"/>
            </a:endParaRPr>
          </a:p>
        </p:txBody>
      </p:sp>
      <p:sp>
        <p:nvSpPr>
          <p:cNvPr id="6" name="文本框 5"/>
          <p:cNvSpPr txBox="1"/>
          <p:nvPr/>
        </p:nvSpPr>
        <p:spPr>
          <a:xfrm>
            <a:off x="3756489" y="4000891"/>
            <a:ext cx="1109599" cy="400110"/>
          </a:xfrm>
          <a:prstGeom prst="rect">
            <a:avLst/>
          </a:prstGeom>
          <a:noFill/>
        </p:spPr>
        <p:txBody>
          <a:bodyPr wrap="none" rtlCol="0">
            <a:spAutoFit/>
          </a:bodyPr>
          <a:lstStyle/>
          <a:p>
            <a:r>
              <a:rPr lang="zh-CN" altLang="en-US" sz="2000" dirty="0" smtClean="0">
                <a:solidFill>
                  <a:schemeClr val="accent4">
                    <a:lumMod val="60000"/>
                    <a:lumOff val="40000"/>
                  </a:schemeClr>
                </a:solidFill>
              </a:rPr>
              <a:t>手写</a:t>
            </a:r>
            <a:r>
              <a:rPr lang="en-US" altLang="zh-CN" sz="2000" dirty="0" smtClean="0">
                <a:solidFill>
                  <a:schemeClr val="accent4">
                    <a:lumMod val="60000"/>
                    <a:lumOff val="40000"/>
                  </a:schemeClr>
                </a:solidFill>
              </a:rPr>
              <a:t>PBR</a:t>
            </a:r>
            <a:endParaRPr lang="zh-CN" altLang="en-US" sz="2000" dirty="0">
              <a:solidFill>
                <a:schemeClr val="accent4">
                  <a:lumMod val="60000"/>
                  <a:lumOff val="40000"/>
                </a:schemeClr>
              </a:solidFill>
            </a:endParaRPr>
          </a:p>
        </p:txBody>
      </p:sp>
      <p:sp>
        <p:nvSpPr>
          <p:cNvPr id="7" name="文本框 6"/>
          <p:cNvSpPr txBox="1"/>
          <p:nvPr/>
        </p:nvSpPr>
        <p:spPr>
          <a:xfrm>
            <a:off x="5320278" y="3997514"/>
            <a:ext cx="1447832" cy="400110"/>
          </a:xfrm>
          <a:prstGeom prst="rect">
            <a:avLst/>
          </a:prstGeom>
          <a:noFill/>
        </p:spPr>
        <p:txBody>
          <a:bodyPr wrap="none" rtlCol="0">
            <a:spAutoFit/>
          </a:bodyPr>
          <a:lstStyle/>
          <a:p>
            <a:r>
              <a:rPr lang="en-US" altLang="zh-CN" sz="2000" dirty="0" err="1">
                <a:solidFill>
                  <a:schemeClr val="accent4">
                    <a:lumMod val="60000"/>
                    <a:lumOff val="40000"/>
                  </a:schemeClr>
                </a:solidFill>
              </a:rPr>
              <a:t>Blinn-Phong</a:t>
            </a:r>
            <a:endParaRPr lang="zh-CN" altLang="en-US" sz="2000" dirty="0">
              <a:solidFill>
                <a:schemeClr val="accent4">
                  <a:lumMod val="60000"/>
                  <a:lumOff val="40000"/>
                </a:schemeClr>
              </a:solidFill>
            </a:endParaRPr>
          </a:p>
        </p:txBody>
      </p:sp>
      <p:sp>
        <p:nvSpPr>
          <p:cNvPr id="8" name="文本框 7"/>
          <p:cNvSpPr txBox="1"/>
          <p:nvPr/>
        </p:nvSpPr>
        <p:spPr>
          <a:xfrm>
            <a:off x="7137571" y="4034836"/>
            <a:ext cx="1742528" cy="400110"/>
          </a:xfrm>
          <a:prstGeom prst="rect">
            <a:avLst/>
          </a:prstGeom>
          <a:noFill/>
        </p:spPr>
        <p:txBody>
          <a:bodyPr wrap="none" rtlCol="0">
            <a:spAutoFit/>
          </a:bodyPr>
          <a:lstStyle/>
          <a:p>
            <a:r>
              <a:rPr lang="en-US" altLang="zh-CN" sz="2000" dirty="0" smtClean="0">
                <a:solidFill>
                  <a:schemeClr val="accent4">
                    <a:lumMod val="60000"/>
                    <a:lumOff val="40000"/>
                  </a:schemeClr>
                </a:solidFill>
              </a:rPr>
              <a:t>Unity Standard</a:t>
            </a:r>
            <a:endParaRPr lang="zh-CN" altLang="en-US" sz="2000" dirty="0">
              <a:solidFill>
                <a:schemeClr val="accent4">
                  <a:lumMod val="60000"/>
                  <a:lumOff val="40000"/>
                </a:schemeClr>
              </a:solidFill>
            </a:endParaRPr>
          </a:p>
        </p:txBody>
      </p:sp>
    </p:spTree>
    <p:extLst>
      <p:ext uri="{BB962C8B-B14F-4D97-AF65-F5344CB8AC3E}">
        <p14:creationId xmlns:p14="http://schemas.microsoft.com/office/powerpoint/2010/main" val="158785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平面理论</a:t>
            </a:r>
            <a:endParaRPr lang="zh-CN" altLang="en-US" dirty="0"/>
          </a:p>
        </p:txBody>
      </p:sp>
      <p:sp>
        <p:nvSpPr>
          <p:cNvPr id="3" name="内容占位符 2"/>
          <p:cNvSpPr>
            <a:spLocks noGrp="1"/>
          </p:cNvSpPr>
          <p:nvPr>
            <p:ph idx="1"/>
          </p:nvPr>
        </p:nvSpPr>
        <p:spPr/>
        <p:txBody>
          <a:bodyPr/>
          <a:lstStyle/>
          <a:p>
            <a:r>
              <a:rPr lang="zh-CN" altLang="en-US" dirty="0"/>
              <a:t>微平面理论是将物体表面建模成做无数微观尺度上有随机朝向的理想镜面反射的小平面（</a:t>
            </a:r>
            <a:r>
              <a:rPr lang="en-US" altLang="zh-CN" dirty="0" err="1"/>
              <a:t>microfacet</a:t>
            </a:r>
            <a:r>
              <a:rPr lang="zh-CN" altLang="en-US" dirty="0"/>
              <a:t>）的理论。在实际的</a:t>
            </a:r>
            <a:r>
              <a:rPr lang="en-US" altLang="zh-CN" dirty="0"/>
              <a:t>PBR </a:t>
            </a:r>
            <a:r>
              <a:rPr lang="zh-CN" altLang="en-US" dirty="0"/>
              <a:t>工作流中，这种物体表面的不规则性用粗糙度贴图或者高光度贴图来表示。</a:t>
            </a:r>
          </a:p>
        </p:txBody>
      </p:sp>
      <p:pic>
        <p:nvPicPr>
          <p:cNvPr id="102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922" y="3612435"/>
            <a:ext cx="5039784" cy="314986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53428" y="3612435"/>
            <a:ext cx="2945556" cy="2954181"/>
          </a:xfrm>
          <a:prstGeom prst="rect">
            <a:avLst/>
          </a:prstGeom>
        </p:spPr>
      </p:pic>
    </p:spTree>
    <p:extLst>
      <p:ext uri="{BB962C8B-B14F-4D97-AF65-F5344CB8AC3E}">
        <p14:creationId xmlns:p14="http://schemas.microsoft.com/office/powerpoint/2010/main" val="87460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微平面理论</a:t>
            </a:r>
          </a:p>
        </p:txBody>
      </p:sp>
      <p:pic>
        <p:nvPicPr>
          <p:cNvPr id="7170" name="Picture 2" descr="https://github.com/QianMo/PBR-White-Paper/raw/master/content/part%201/media/19b7b473c5258ca21d9bf3ee9d1150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202" y="1299135"/>
            <a:ext cx="7961146" cy="555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0814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4675</TotalTime>
  <Words>1814</Words>
  <Application>Microsoft Office PowerPoint</Application>
  <PresentationFormat>宽屏</PresentationFormat>
  <Paragraphs>257</Paragraphs>
  <Slides>50</Slides>
  <Notes>20</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50</vt:i4>
      </vt:variant>
    </vt:vector>
  </HeadingPairs>
  <TitlesOfParts>
    <vt:vector size="62" baseType="lpstr">
      <vt:lpstr>-apple-system</vt:lpstr>
      <vt:lpstr>等线</vt:lpstr>
      <vt:lpstr>宋体</vt:lpstr>
      <vt:lpstr>微软雅黑</vt:lpstr>
      <vt:lpstr>微软雅黑</vt:lpstr>
      <vt:lpstr>新宋体</vt:lpstr>
      <vt:lpstr>Arial</vt:lpstr>
      <vt:lpstr>Calibri</vt:lpstr>
      <vt:lpstr>Calibri Light</vt:lpstr>
      <vt:lpstr>Cambria Math</vt:lpstr>
      <vt:lpstr>Wingdings 2</vt:lpstr>
      <vt:lpstr>HDOfficeLightV0</vt:lpstr>
      <vt:lpstr>基于物理的渲染及卡通渲染</vt:lpstr>
      <vt:lpstr>什么是渲染</vt:lpstr>
      <vt:lpstr>传统光照模型-漫反射</vt:lpstr>
      <vt:lpstr>传统光照模型-镜面反射</vt:lpstr>
      <vt:lpstr>传统光照模型</vt:lpstr>
      <vt:lpstr>传统光照模型·Blinn-Phong</vt:lpstr>
      <vt:lpstr>Blinn-Phong和PBR的对比</vt:lpstr>
      <vt:lpstr>微平面理论</vt:lpstr>
      <vt:lpstr>微平面理论</vt:lpstr>
      <vt:lpstr>微平面理论</vt:lpstr>
      <vt:lpstr>能量守恒</vt:lpstr>
      <vt:lpstr>菲涅尔反射</vt:lpstr>
      <vt:lpstr>菲涅尔反射</vt:lpstr>
      <vt:lpstr>反射方程</vt:lpstr>
      <vt:lpstr>PowerPoint 演示文稿</vt:lpstr>
      <vt:lpstr>PowerPoint 演示文稿</vt:lpstr>
      <vt:lpstr>时间节点和目的</vt:lpstr>
      <vt:lpstr>Diffuse BRDF</vt:lpstr>
      <vt:lpstr>Specular BRDF</vt:lpstr>
      <vt:lpstr>Specular BRDF</vt:lpstr>
      <vt:lpstr>Specular BRDF</vt:lpstr>
      <vt:lpstr>法线分布函数（Normal Distribution Function)</vt:lpstr>
      <vt:lpstr>法线分布函数（Normal Distribution Function)</vt:lpstr>
      <vt:lpstr>菲涅尔方程Fresnel</vt:lpstr>
      <vt:lpstr>遮蔽函数Geometric shadowing </vt:lpstr>
      <vt:lpstr>直接光照，结束</vt:lpstr>
      <vt:lpstr>PowerPoint 演示文稿</vt:lpstr>
      <vt:lpstr>间接光照，漫反射</vt:lpstr>
      <vt:lpstr>间接光照，镜面反射</vt:lpstr>
      <vt:lpstr>间接光，开始</vt:lpstr>
      <vt:lpstr>间接光</vt:lpstr>
      <vt:lpstr>间接光-漫反射</vt:lpstr>
      <vt:lpstr>球谐光照</vt:lpstr>
      <vt:lpstr>球谐函数的基函数</vt:lpstr>
      <vt:lpstr>PowerPoint 演示文稿</vt:lpstr>
      <vt:lpstr>间接光-镜面反射</vt:lpstr>
      <vt:lpstr>间接光-镜面反射</vt:lpstr>
      <vt:lpstr>间接光-镜面反射</vt:lpstr>
      <vt:lpstr>性能对比</vt:lpstr>
      <vt:lpstr>性能对比</vt:lpstr>
      <vt:lpstr>Reference</vt:lpstr>
      <vt:lpstr>Gamma矫正</vt:lpstr>
      <vt:lpstr>Gamma矫正</vt:lpstr>
      <vt:lpstr>Everything is Shiny</vt:lpstr>
      <vt:lpstr>Phong和Blinn-Phong的区别</vt:lpstr>
      <vt:lpstr>低差异度序列(Hammersley序列)</vt:lpstr>
      <vt:lpstr>HDR</vt:lpstr>
      <vt:lpstr>PowerPoint 演示文稿</vt:lpstr>
      <vt:lpstr>Disney Diffuse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基于物理的渲染及卡通渲染</dc:title>
  <dc:creator>lu luxury</dc:creator>
  <cp:lastModifiedBy>lu luxury</cp:lastModifiedBy>
  <cp:revision>103</cp:revision>
  <dcterms:created xsi:type="dcterms:W3CDTF">2019-07-09T03:22:15Z</dcterms:created>
  <dcterms:modified xsi:type="dcterms:W3CDTF">2019-07-17T08:01:54Z</dcterms:modified>
</cp:coreProperties>
</file>